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0" r:id="rId3"/>
    <p:sldId id="301" r:id="rId4"/>
    <p:sldId id="302" r:id="rId5"/>
    <p:sldId id="303" r:id="rId6"/>
    <p:sldId id="304" r:id="rId7"/>
    <p:sldId id="325" r:id="rId8"/>
    <p:sldId id="305" r:id="rId9"/>
    <p:sldId id="306" r:id="rId10"/>
    <p:sldId id="307" r:id="rId11"/>
    <p:sldId id="308" r:id="rId12"/>
    <p:sldId id="309" r:id="rId13"/>
    <p:sldId id="310" r:id="rId14"/>
    <p:sldId id="311" r:id="rId15"/>
    <p:sldId id="312" r:id="rId16"/>
    <p:sldId id="313" r:id="rId17"/>
    <p:sldId id="326" r:id="rId18"/>
    <p:sldId id="317" r:id="rId19"/>
    <p:sldId id="314" r:id="rId20"/>
    <p:sldId id="315" r:id="rId21"/>
    <p:sldId id="316" r:id="rId22"/>
    <p:sldId id="327" r:id="rId23"/>
    <p:sldId id="319" r:id="rId24"/>
    <p:sldId id="320" r:id="rId25"/>
    <p:sldId id="321" r:id="rId26"/>
    <p:sldId id="322" r:id="rId27"/>
    <p:sldId id="323" r:id="rId28"/>
    <p:sldId id="324" r:id="rId29"/>
    <p:sldId id="328" r:id="rId30"/>
    <p:sldId id="277" r:id="rId31"/>
    <p:sldId id="278" r:id="rId32"/>
    <p:sldId id="279" r:id="rId33"/>
    <p:sldId id="280" r:id="rId34"/>
    <p:sldId id="282" r:id="rId35"/>
    <p:sldId id="276" r:id="rId36"/>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CC"/>
    <a:srgbClr val="2830D8"/>
    <a:srgbClr val="000000"/>
    <a:srgbClr val="F91318"/>
    <a:srgbClr val="6F2F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80" d="100"/>
          <a:sy n="80" d="100"/>
        </p:scale>
        <p:origin x="-1086" y="-276"/>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44C521-E7B1-4FC7-A2F4-32209DD28FFC}"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BE6BA-1D6A-4EC1-B5B2-4DE5A8BA348B}" type="slidenum">
              <a:rPr lang="en-US" smtClean="0"/>
              <a:pPr/>
              <a:t>‹#›</a:t>
            </a:fld>
            <a:endParaRPr lang="en-US"/>
          </a:p>
        </p:txBody>
      </p:sp>
    </p:spTree>
    <p:extLst>
      <p:ext uri="{BB962C8B-B14F-4D97-AF65-F5344CB8AC3E}">
        <p14:creationId xmlns:p14="http://schemas.microsoft.com/office/powerpoint/2010/main" val="4249019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4C521-E7B1-4FC7-A2F4-32209DD28FFC}"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BE6BA-1D6A-4EC1-B5B2-4DE5A8BA348B}" type="slidenum">
              <a:rPr lang="en-US" smtClean="0"/>
              <a:pPr/>
              <a:t>‹#›</a:t>
            </a:fld>
            <a:endParaRPr lang="en-US"/>
          </a:p>
        </p:txBody>
      </p:sp>
    </p:spTree>
    <p:extLst>
      <p:ext uri="{BB962C8B-B14F-4D97-AF65-F5344CB8AC3E}">
        <p14:creationId xmlns:p14="http://schemas.microsoft.com/office/powerpoint/2010/main" val="2095543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4C521-E7B1-4FC7-A2F4-32209DD28FFC}"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BE6BA-1D6A-4EC1-B5B2-4DE5A8BA348B}" type="slidenum">
              <a:rPr lang="en-US" smtClean="0"/>
              <a:pPr/>
              <a:t>‹#›</a:t>
            </a:fld>
            <a:endParaRPr lang="en-US"/>
          </a:p>
        </p:txBody>
      </p:sp>
    </p:spTree>
    <p:extLst>
      <p:ext uri="{BB962C8B-B14F-4D97-AF65-F5344CB8AC3E}">
        <p14:creationId xmlns:p14="http://schemas.microsoft.com/office/powerpoint/2010/main" val="4038719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44C521-E7B1-4FC7-A2F4-32209DD28FFC}"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BE6BA-1D6A-4EC1-B5B2-4DE5A8BA348B}" type="slidenum">
              <a:rPr lang="en-US" smtClean="0"/>
              <a:pPr/>
              <a:t>‹#›</a:t>
            </a:fld>
            <a:endParaRPr lang="en-US"/>
          </a:p>
        </p:txBody>
      </p:sp>
    </p:spTree>
    <p:extLst>
      <p:ext uri="{BB962C8B-B14F-4D97-AF65-F5344CB8AC3E}">
        <p14:creationId xmlns:p14="http://schemas.microsoft.com/office/powerpoint/2010/main" val="514558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44C521-E7B1-4FC7-A2F4-32209DD28FFC}"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BE6BA-1D6A-4EC1-B5B2-4DE5A8BA348B}" type="slidenum">
              <a:rPr lang="en-US" smtClean="0"/>
              <a:pPr/>
              <a:t>‹#›</a:t>
            </a:fld>
            <a:endParaRPr lang="en-US"/>
          </a:p>
        </p:txBody>
      </p:sp>
    </p:spTree>
    <p:extLst>
      <p:ext uri="{BB962C8B-B14F-4D97-AF65-F5344CB8AC3E}">
        <p14:creationId xmlns:p14="http://schemas.microsoft.com/office/powerpoint/2010/main" val="3999750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44C521-E7B1-4FC7-A2F4-32209DD28FFC}"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ABE6BA-1D6A-4EC1-B5B2-4DE5A8BA348B}" type="slidenum">
              <a:rPr lang="en-US" smtClean="0"/>
              <a:pPr/>
              <a:t>‹#›</a:t>
            </a:fld>
            <a:endParaRPr lang="en-US"/>
          </a:p>
        </p:txBody>
      </p:sp>
    </p:spTree>
    <p:extLst>
      <p:ext uri="{BB962C8B-B14F-4D97-AF65-F5344CB8AC3E}">
        <p14:creationId xmlns:p14="http://schemas.microsoft.com/office/powerpoint/2010/main" val="3970252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44C521-E7B1-4FC7-A2F4-32209DD28FFC}" type="datetimeFigureOut">
              <a:rPr lang="en-US" smtClean="0"/>
              <a:pPr/>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ABE6BA-1D6A-4EC1-B5B2-4DE5A8BA348B}" type="slidenum">
              <a:rPr lang="en-US" smtClean="0"/>
              <a:pPr/>
              <a:t>‹#›</a:t>
            </a:fld>
            <a:endParaRPr lang="en-US"/>
          </a:p>
        </p:txBody>
      </p:sp>
    </p:spTree>
    <p:extLst>
      <p:ext uri="{BB962C8B-B14F-4D97-AF65-F5344CB8AC3E}">
        <p14:creationId xmlns:p14="http://schemas.microsoft.com/office/powerpoint/2010/main" val="1604087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44C521-E7B1-4FC7-A2F4-32209DD28FFC}" type="datetimeFigureOut">
              <a:rPr lang="en-US" smtClean="0"/>
              <a:pPr/>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ABE6BA-1D6A-4EC1-B5B2-4DE5A8BA348B}" type="slidenum">
              <a:rPr lang="en-US" smtClean="0"/>
              <a:pPr/>
              <a:t>‹#›</a:t>
            </a:fld>
            <a:endParaRPr lang="en-US"/>
          </a:p>
        </p:txBody>
      </p:sp>
    </p:spTree>
    <p:extLst>
      <p:ext uri="{BB962C8B-B14F-4D97-AF65-F5344CB8AC3E}">
        <p14:creationId xmlns:p14="http://schemas.microsoft.com/office/powerpoint/2010/main" val="1949444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44C521-E7B1-4FC7-A2F4-32209DD28FFC}" type="datetimeFigureOut">
              <a:rPr lang="en-US" smtClean="0"/>
              <a:pPr/>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ABE6BA-1D6A-4EC1-B5B2-4DE5A8BA348B}" type="slidenum">
              <a:rPr lang="en-US" smtClean="0"/>
              <a:pPr/>
              <a:t>‹#›</a:t>
            </a:fld>
            <a:endParaRPr lang="en-US"/>
          </a:p>
        </p:txBody>
      </p:sp>
    </p:spTree>
    <p:extLst>
      <p:ext uri="{BB962C8B-B14F-4D97-AF65-F5344CB8AC3E}">
        <p14:creationId xmlns:p14="http://schemas.microsoft.com/office/powerpoint/2010/main" val="2557796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44C521-E7B1-4FC7-A2F4-32209DD28FFC}"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ABE6BA-1D6A-4EC1-B5B2-4DE5A8BA348B}" type="slidenum">
              <a:rPr lang="en-US" smtClean="0"/>
              <a:pPr/>
              <a:t>‹#›</a:t>
            </a:fld>
            <a:endParaRPr lang="en-US"/>
          </a:p>
        </p:txBody>
      </p:sp>
    </p:spTree>
    <p:extLst>
      <p:ext uri="{BB962C8B-B14F-4D97-AF65-F5344CB8AC3E}">
        <p14:creationId xmlns:p14="http://schemas.microsoft.com/office/powerpoint/2010/main" val="3066135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44C521-E7B1-4FC7-A2F4-32209DD28FFC}"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ABE6BA-1D6A-4EC1-B5B2-4DE5A8BA348B}" type="slidenum">
              <a:rPr lang="en-US" smtClean="0"/>
              <a:pPr/>
              <a:t>‹#›</a:t>
            </a:fld>
            <a:endParaRPr lang="en-US"/>
          </a:p>
        </p:txBody>
      </p:sp>
    </p:spTree>
    <p:extLst>
      <p:ext uri="{BB962C8B-B14F-4D97-AF65-F5344CB8AC3E}">
        <p14:creationId xmlns:p14="http://schemas.microsoft.com/office/powerpoint/2010/main" val="441377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C144C521-E7B1-4FC7-A2F4-32209DD28FFC}" type="datetimeFigureOut">
              <a:rPr lang="en-US" smtClean="0"/>
              <a:pPr/>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9ABE6BA-1D6A-4EC1-B5B2-4DE5A8BA348B}" type="slidenum">
              <a:rPr lang="en-US" smtClean="0"/>
              <a:pPr/>
              <a:t>‹#›</a:t>
            </a:fld>
            <a:endParaRPr lang="en-US"/>
          </a:p>
        </p:txBody>
      </p:sp>
    </p:spTree>
    <p:extLst>
      <p:ext uri="{BB962C8B-B14F-4D97-AF65-F5344CB8AC3E}">
        <p14:creationId xmlns:p14="http://schemas.microsoft.com/office/powerpoint/2010/main" val="2038990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econclassroom.com/?cat=71" TargetMode="External"/><Relationship Id="rId3" Type="http://schemas.openxmlformats.org/officeDocument/2006/relationships/hyperlink" Target="http://welkerswikinomics.com/blog/category/cost-minimization/" TargetMode="External"/><Relationship Id="rId7" Type="http://schemas.openxmlformats.org/officeDocument/2006/relationships/hyperlink" Target="http://welkerswikinomics.com/blog/category/perfect-competition/"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elkerswikinomics.com/blog/category/market-structure/" TargetMode="External"/><Relationship Id="rId5" Type="http://schemas.openxmlformats.org/officeDocument/2006/relationships/hyperlink" Target="http://welkerswikinomics.com/blog/category/efficiency/" TargetMode="External"/><Relationship Id="rId10" Type="http://schemas.openxmlformats.org/officeDocument/2006/relationships/hyperlink" Target="http://www.econclassroom.com/?page_id=3196" TargetMode="External"/><Relationship Id="rId4" Type="http://schemas.openxmlformats.org/officeDocument/2006/relationships/hyperlink" Target="http://welkerswikinomics.com/blog/category/profit-maximization/" TargetMode="External"/><Relationship Id="rId9" Type="http://schemas.openxmlformats.org/officeDocument/2006/relationships/hyperlink" Target="http://www.econclassroom.com/?page_id=2889"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krUu_u63MiA?version=3&amp;hl=en_US&amp;rel=0" TargetMode="External"/><Relationship Id="rId5" Type="http://schemas.openxmlformats.org/officeDocument/2006/relationships/image" Target="../media/image5.png"/><Relationship Id="rId4" Type="http://schemas.openxmlformats.org/officeDocument/2006/relationships/hyperlink" Target="http://www.econclassroom.com/?p=3018"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_-OWuxR0-V8?version=3&amp;hl=en_US&amp;rel=0" TargetMode="External"/><Relationship Id="rId5" Type="http://schemas.openxmlformats.org/officeDocument/2006/relationships/image" Target="../media/image5.png"/><Relationship Id="rId4" Type="http://schemas.openxmlformats.org/officeDocument/2006/relationships/hyperlink" Target="http://www.econclassroom.com/?p=3049"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wnmhUpx63kE?version=3&amp;hl=en_US&amp;rel=0" TargetMode="External"/><Relationship Id="rId5" Type="http://schemas.openxmlformats.org/officeDocument/2006/relationships/image" Target="../media/image5.png"/><Relationship Id="rId4" Type="http://schemas.openxmlformats.org/officeDocument/2006/relationships/hyperlink" Target="http://www.econclassroom.com/?p=3066"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ivBLIlhag5w?version=3&amp;hl=en_US&amp;rel=0" TargetMode="External"/><Relationship Id="rId5" Type="http://schemas.openxmlformats.org/officeDocument/2006/relationships/image" Target="../media/image5.png"/><Relationship Id="rId4" Type="http://schemas.openxmlformats.org/officeDocument/2006/relationships/hyperlink" Target="http://www.econclassroom.com/?p=3013"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1.5.2 Perfect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Competition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902200" y="251520"/>
            <a:ext cx="2870200" cy="307777"/>
          </a:xfrm>
          <a:prstGeom prst="rect">
            <a:avLst/>
          </a:prstGeom>
          <a:noFill/>
        </p:spPr>
        <p:txBody>
          <a:bodyPr vert="horz" wrap="square" rtlCol="0">
            <a:spAutoFit/>
          </a:bodyPr>
          <a:lstStyle/>
          <a:p>
            <a:pPr algn="ctr"/>
            <a:r>
              <a:rPr lang="en-US" sz="1400" i="1" dirty="0" smtClean="0">
                <a:latin typeface="Lucida Sans - 24"/>
              </a:rPr>
              <a:t>U</a:t>
            </a:r>
            <a:r>
              <a:rPr lang="en-US" sz="1400" i="1" dirty="0" smtClean="0">
                <a:latin typeface="Lucida Sans - 20"/>
              </a:rPr>
              <a:t>nit Overview</a:t>
            </a:r>
            <a:endParaRPr lang="en-US" sz="1400" i="1" dirty="0">
              <a:latin typeface="Lucida Sans - 20"/>
            </a:endParaRPr>
          </a:p>
        </p:txBody>
      </p:sp>
      <p:graphicFrame>
        <p:nvGraphicFramePr>
          <p:cNvPr id="12" name="Table 11"/>
          <p:cNvGraphicFramePr>
            <a:graphicFrameLocks noGrp="1"/>
          </p:cNvGraphicFramePr>
          <p:nvPr>
            <p:extLst>
              <p:ext uri="{D42A27DB-BD31-4B8C-83A1-F6EECF244321}">
                <p14:modId xmlns:p14="http://schemas.microsoft.com/office/powerpoint/2010/main" val="3803582690"/>
              </p:ext>
            </p:extLst>
          </p:nvPr>
        </p:nvGraphicFramePr>
        <p:xfrm>
          <a:off x="152400" y="901701"/>
          <a:ext cx="6705600" cy="4622798"/>
        </p:xfrm>
        <a:graphic>
          <a:graphicData uri="http://schemas.openxmlformats.org/drawingml/2006/table">
            <a:tbl>
              <a:tblPr firstRow="1" bandRow="1">
                <a:tableStyleId>{5C22544A-7EE6-4342-B048-85BDC9FD1C3A}</a:tableStyleId>
              </a:tblPr>
              <a:tblGrid>
                <a:gridCol w="6705600"/>
              </a:tblGrid>
              <a:tr h="1348086">
                <a:tc>
                  <a:txBody>
                    <a:bodyPr/>
                    <a:lstStyle/>
                    <a:p>
                      <a:r>
                        <a:rPr lang="en-US" sz="1700" b="1" dirty="0" smtClean="0">
                          <a:solidFill>
                            <a:srgbClr val="0000FF"/>
                          </a:solidFill>
                          <a:latin typeface="+mn-lt"/>
                          <a:cs typeface="Arial" pitchFamily="34" charset="0"/>
                        </a:rPr>
                        <a:t>Assumptions</a:t>
                      </a:r>
                      <a:r>
                        <a:rPr lang="en-US" sz="1700" b="1" baseline="0" dirty="0" smtClean="0">
                          <a:solidFill>
                            <a:srgbClr val="0000FF"/>
                          </a:solidFill>
                          <a:latin typeface="+mn-lt"/>
                          <a:cs typeface="Arial" pitchFamily="34" charset="0"/>
                        </a:rPr>
                        <a:t> of the Perfectly Competitive Model</a:t>
                      </a:r>
                      <a:endParaRPr lang="en-US" sz="1700" b="1" dirty="0">
                        <a:solidFill>
                          <a:schemeClr val="tx1"/>
                        </a:solidFill>
                        <a:latin typeface="+mn-lt"/>
                        <a:cs typeface="Arial" pitchFamily="34" charset="0"/>
                      </a:endParaRPr>
                    </a:p>
                    <a:p>
                      <a:pPr marL="285750" indent="-285750">
                        <a:buFont typeface="Arial" pitchFamily="34" charset="0"/>
                        <a:buChar char="•"/>
                      </a:pPr>
                      <a:r>
                        <a:rPr lang="en-US" sz="1500" b="0" dirty="0" smtClean="0">
                          <a:solidFill>
                            <a:schemeClr val="tx1"/>
                          </a:solidFill>
                          <a:latin typeface="+mn-lt"/>
                          <a:cs typeface="Arial" pitchFamily="34" charset="0"/>
                        </a:rPr>
                        <a:t>Large</a:t>
                      </a:r>
                      <a:r>
                        <a:rPr lang="en-US" sz="1500" b="0" baseline="0" dirty="0" smtClean="0">
                          <a:solidFill>
                            <a:schemeClr val="tx1"/>
                          </a:solidFill>
                          <a:latin typeface="+mn-lt"/>
                          <a:cs typeface="Arial" pitchFamily="34" charset="0"/>
                        </a:rPr>
                        <a:t> number of sellers</a:t>
                      </a:r>
                    </a:p>
                    <a:p>
                      <a:pPr marL="285750" indent="-285750">
                        <a:buFont typeface="Arial" pitchFamily="34" charset="0"/>
                        <a:buChar char="•"/>
                      </a:pPr>
                      <a:r>
                        <a:rPr lang="en-US" sz="1500" b="0" baseline="0" dirty="0" smtClean="0">
                          <a:solidFill>
                            <a:schemeClr val="tx1"/>
                          </a:solidFill>
                          <a:latin typeface="+mn-lt"/>
                          <a:cs typeface="Arial" pitchFamily="34" charset="0"/>
                        </a:rPr>
                        <a:t>Homogeneous product</a:t>
                      </a:r>
                    </a:p>
                    <a:p>
                      <a:pPr marL="285750" indent="-285750">
                        <a:buFont typeface="Arial" pitchFamily="34" charset="0"/>
                        <a:buChar char="•"/>
                      </a:pPr>
                      <a:r>
                        <a:rPr lang="en-US" sz="1500" b="0" baseline="0" dirty="0" smtClean="0">
                          <a:solidFill>
                            <a:schemeClr val="tx1"/>
                          </a:solidFill>
                          <a:latin typeface="+mn-lt"/>
                          <a:cs typeface="Arial" pitchFamily="34" charset="0"/>
                        </a:rPr>
                        <a:t>No entry barriers</a:t>
                      </a:r>
                    </a:p>
                    <a:p>
                      <a:pPr marL="285750" indent="-285750">
                        <a:buFont typeface="Arial" pitchFamily="34" charset="0"/>
                        <a:buChar char="•"/>
                      </a:pPr>
                      <a:r>
                        <a:rPr lang="en-US" sz="1500" b="0" baseline="0" dirty="0" smtClean="0">
                          <a:solidFill>
                            <a:schemeClr val="tx1"/>
                          </a:solidFill>
                          <a:latin typeface="+mn-lt"/>
                          <a:cs typeface="Arial" pitchFamily="34" charset="0"/>
                        </a:rPr>
                        <a:t>Perfect information</a:t>
                      </a:r>
                    </a:p>
                  </a:txBody>
                  <a:tcPr marT="31750" marB="31750">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849820">
                <a:tc>
                  <a:txBody>
                    <a:bodyPr/>
                    <a:lstStyle/>
                    <a:p>
                      <a:r>
                        <a:rPr lang="en-US" sz="1700" b="1" dirty="0" smtClean="0">
                          <a:solidFill>
                            <a:srgbClr val="0000FF"/>
                          </a:solidFill>
                          <a:latin typeface="+mn-lt"/>
                          <a:cs typeface="Arial" pitchFamily="34" charset="0"/>
                        </a:rPr>
                        <a:t>Profit Maximization in the Short-run</a:t>
                      </a:r>
                      <a:endParaRPr lang="en-US" sz="1700" b="1" dirty="0">
                        <a:solidFill>
                          <a:schemeClr val="tx1"/>
                        </a:solidFill>
                        <a:latin typeface="+mn-lt"/>
                        <a:cs typeface="Arial" pitchFamily="34" charset="0"/>
                      </a:endParaRPr>
                    </a:p>
                    <a:p>
                      <a:pPr marL="285750" indent="-285750">
                        <a:buFont typeface="Arial" pitchFamily="34" charset="0"/>
                        <a:buChar char="•"/>
                      </a:pPr>
                      <a:r>
                        <a:rPr lang="en-US" sz="1500" b="0" dirty="0" smtClean="0">
                          <a:solidFill>
                            <a:schemeClr val="tx1"/>
                          </a:solidFill>
                          <a:latin typeface="+mn-lt"/>
                          <a:cs typeface="Arial" pitchFamily="34" charset="0"/>
                        </a:rPr>
                        <a:t>Produce where MC=MR</a:t>
                      </a:r>
                    </a:p>
                    <a:p>
                      <a:pPr marL="285750" indent="-285750">
                        <a:buFont typeface="Arial" pitchFamily="34" charset="0"/>
                        <a:buChar char="•"/>
                      </a:pPr>
                      <a:r>
                        <a:rPr lang="en-US" sz="1500" b="0" dirty="0" smtClean="0">
                          <a:solidFill>
                            <a:schemeClr val="tx1"/>
                          </a:solidFill>
                          <a:latin typeface="+mn-lt"/>
                          <a:cs typeface="Arial" pitchFamily="34" charset="0"/>
                        </a:rPr>
                        <a:t>If P&gt;ATC,</a:t>
                      </a:r>
                      <a:r>
                        <a:rPr lang="en-US" sz="1500" b="0" baseline="0" dirty="0" smtClean="0">
                          <a:solidFill>
                            <a:schemeClr val="tx1"/>
                          </a:solidFill>
                          <a:latin typeface="+mn-lt"/>
                          <a:cs typeface="Arial" pitchFamily="34" charset="0"/>
                        </a:rPr>
                        <a:t> short-run economic profits can be earned</a:t>
                      </a:r>
                      <a:endParaRPr lang="en-US" sz="1500" b="0" dirty="0" smtClean="0">
                        <a:solidFill>
                          <a:schemeClr val="tx1"/>
                        </a:solidFill>
                        <a:latin typeface="+mn-lt"/>
                        <a:cs typeface="Arial" pitchFamily="34" charset="0"/>
                      </a:endParaRPr>
                    </a:p>
                  </a:txBody>
                  <a:tcPr marT="31750" marB="3175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r h="6006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b="1" dirty="0" smtClean="0">
                          <a:solidFill>
                            <a:srgbClr val="0000FF"/>
                          </a:solidFill>
                          <a:latin typeface="+mn-lt"/>
                          <a:cs typeface="Arial" pitchFamily="34" charset="0"/>
                        </a:rPr>
                        <a:t>Profit</a:t>
                      </a:r>
                      <a:r>
                        <a:rPr lang="en-US" sz="1700" b="1" baseline="0" dirty="0" smtClean="0">
                          <a:solidFill>
                            <a:srgbClr val="0000FF"/>
                          </a:solidFill>
                          <a:latin typeface="+mn-lt"/>
                          <a:cs typeface="Arial" pitchFamily="34" charset="0"/>
                        </a:rPr>
                        <a:t> Maximization in the Long-run  </a:t>
                      </a:r>
                      <a:endParaRPr lang="en-US" sz="1700" b="1" dirty="0" smtClean="0">
                        <a:solidFill>
                          <a:srgbClr val="0000FF"/>
                        </a:solidFill>
                        <a:latin typeface="+mn-lt"/>
                        <a:cs typeface="Arial" pitchFamily="34" charset="0"/>
                      </a:endParaRPr>
                    </a:p>
                    <a:p>
                      <a:pPr marL="285750" indent="-285750" algn="l">
                        <a:buFont typeface="Arial" pitchFamily="34" charset="0"/>
                        <a:buChar char="•"/>
                      </a:pPr>
                      <a:r>
                        <a:rPr lang="en-US" sz="1500" b="0" dirty="0" smtClean="0">
                          <a:solidFill>
                            <a:schemeClr val="tx1"/>
                          </a:solidFill>
                          <a:latin typeface="+mn-lt"/>
                          <a:cs typeface="Arial" pitchFamily="34" charset="0"/>
                        </a:rPr>
                        <a:t>Easy</a:t>
                      </a:r>
                      <a:r>
                        <a:rPr lang="en-US" sz="1500" b="0" baseline="0" dirty="0" smtClean="0">
                          <a:solidFill>
                            <a:schemeClr val="tx1"/>
                          </a:solidFill>
                          <a:latin typeface="+mn-lt"/>
                          <a:cs typeface="Arial" pitchFamily="34" charset="0"/>
                        </a:rPr>
                        <a:t> entry and exit assure firms will only earn normal profits in the long-run</a:t>
                      </a:r>
                      <a:endParaRPr lang="en-US" sz="1500" b="0" dirty="0">
                        <a:solidFill>
                          <a:schemeClr val="tx1"/>
                        </a:solidFill>
                        <a:latin typeface="+mn-lt"/>
                        <a:cs typeface="Arial" pitchFamily="34" charset="0"/>
                      </a:endParaRPr>
                    </a:p>
                  </a:txBody>
                  <a:tcPr marT="31750" marB="3175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r h="894726">
                <a:tc>
                  <a:txBody>
                    <a:bodyPr/>
                    <a:lstStyle/>
                    <a:p>
                      <a:pPr algn="l"/>
                      <a:r>
                        <a:rPr lang="en-US" sz="1700" b="1" dirty="0" smtClean="0">
                          <a:solidFill>
                            <a:srgbClr val="0000FF"/>
                          </a:solidFill>
                          <a:latin typeface="+mn-lt"/>
                          <a:cs typeface="Arial" pitchFamily="34" charset="0"/>
                        </a:rPr>
                        <a:t>The</a:t>
                      </a:r>
                      <a:r>
                        <a:rPr lang="en-US" sz="1700" b="1" baseline="0" dirty="0" smtClean="0">
                          <a:solidFill>
                            <a:srgbClr val="0000FF"/>
                          </a:solidFill>
                          <a:latin typeface="+mn-lt"/>
                          <a:cs typeface="Arial" pitchFamily="34" charset="0"/>
                        </a:rPr>
                        <a:t> Shut-down Rule</a:t>
                      </a:r>
                      <a:endParaRPr lang="en-US" sz="1700" b="1" dirty="0" smtClean="0">
                        <a:solidFill>
                          <a:srgbClr val="0000FF"/>
                        </a:solidFill>
                        <a:latin typeface="+mn-lt"/>
                        <a:cs typeface="Arial" pitchFamily="34" charset="0"/>
                      </a:endParaRPr>
                    </a:p>
                    <a:p>
                      <a:pPr marL="285750" indent="-285750" algn="l">
                        <a:buFont typeface="Arial" pitchFamily="34" charset="0"/>
                        <a:buChar char="•"/>
                      </a:pPr>
                      <a:r>
                        <a:rPr lang="en-US" sz="1500" b="0" baseline="0" dirty="0" smtClean="0">
                          <a:solidFill>
                            <a:schemeClr val="tx1"/>
                          </a:solidFill>
                          <a:latin typeface="+mn-lt"/>
                          <a:cs typeface="Arial" pitchFamily="34" charset="0"/>
                        </a:rPr>
                        <a:t>When a firm should shut down while earning losses</a:t>
                      </a:r>
                    </a:p>
                    <a:p>
                      <a:pPr marL="285750" indent="-285750" algn="l">
                        <a:buFont typeface="Arial" pitchFamily="34" charset="0"/>
                        <a:buChar char="•"/>
                      </a:pPr>
                      <a:r>
                        <a:rPr lang="en-US" sz="1500" b="0" baseline="0" dirty="0" smtClean="0">
                          <a:solidFill>
                            <a:schemeClr val="tx1"/>
                          </a:solidFill>
                          <a:latin typeface="+mn-lt"/>
                          <a:cs typeface="Arial" pitchFamily="34" charset="0"/>
                        </a:rPr>
                        <a:t>If total losses are greater than a firm’s total fixed costs</a:t>
                      </a:r>
                    </a:p>
                  </a:txBody>
                  <a:tcPr marT="31750" marB="3175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r h="929479">
                <a:tc>
                  <a:txBody>
                    <a:bodyPr/>
                    <a:lstStyle/>
                    <a:p>
                      <a:pPr algn="l"/>
                      <a:r>
                        <a:rPr lang="en-US" sz="1700" b="1" dirty="0" smtClean="0">
                          <a:solidFill>
                            <a:srgbClr val="0000FF"/>
                          </a:solidFill>
                          <a:latin typeface="+mn-lt"/>
                          <a:cs typeface="Arial" pitchFamily="34" charset="0"/>
                        </a:rPr>
                        <a:t>Efficiency under Perfect Competition</a:t>
                      </a:r>
                    </a:p>
                    <a:p>
                      <a:pPr marL="285750" indent="-285750" algn="l">
                        <a:buFont typeface="Arial" pitchFamily="34" charset="0"/>
                        <a:buChar char="•"/>
                      </a:pPr>
                      <a:r>
                        <a:rPr lang="en-US" sz="1500" b="0" baseline="0" dirty="0" smtClean="0">
                          <a:solidFill>
                            <a:schemeClr val="tx1"/>
                          </a:solidFill>
                          <a:latin typeface="+mn-lt"/>
                          <a:cs typeface="Arial" pitchFamily="34" charset="0"/>
                        </a:rPr>
                        <a:t>Allocative efficiency: Does the price equal the marginal cost?</a:t>
                      </a:r>
                    </a:p>
                    <a:p>
                      <a:pPr marL="285750" indent="-285750" algn="l">
                        <a:buFont typeface="Arial" pitchFamily="34" charset="0"/>
                        <a:buChar char="•"/>
                      </a:pPr>
                      <a:r>
                        <a:rPr lang="en-US" sz="1500" b="0" baseline="0" dirty="0" smtClean="0">
                          <a:solidFill>
                            <a:schemeClr val="tx1"/>
                          </a:solidFill>
                          <a:latin typeface="+mn-lt"/>
                          <a:cs typeface="Arial" pitchFamily="34" charset="0"/>
                        </a:rPr>
                        <a:t>Productive efficiency: Do firms produce at their minimum ATC?</a:t>
                      </a:r>
                    </a:p>
                  </a:txBody>
                  <a:tcPr marT="31750" marB="3175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804630044"/>
              </p:ext>
            </p:extLst>
          </p:nvPr>
        </p:nvGraphicFramePr>
        <p:xfrm>
          <a:off x="6934200" y="896702"/>
          <a:ext cx="2057400" cy="4627798"/>
        </p:xfrm>
        <a:graphic>
          <a:graphicData uri="http://schemas.openxmlformats.org/drawingml/2006/table">
            <a:tbl>
              <a:tblPr firstRow="1" bandRow="1">
                <a:tableStyleId>{5C22544A-7EE6-4342-B048-85BDC9FD1C3A}</a:tableStyleId>
              </a:tblPr>
              <a:tblGrid>
                <a:gridCol w="2057400"/>
              </a:tblGrid>
              <a:tr h="46277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Perfect Competition </a:t>
                      </a:r>
                      <a:r>
                        <a:rPr lang="en-US" sz="1600" b="0" baseline="0" dirty="0" smtClean="0">
                          <a:solidFill>
                            <a:srgbClr val="FF3300"/>
                          </a:solidFill>
                          <a:latin typeface="+mn-lt"/>
                          <a:cs typeface="Calibri" pitchFamily="34" charset="0"/>
                        </a:rPr>
                        <a:t>Online:</a:t>
                      </a:r>
                    </a:p>
                    <a:p>
                      <a:r>
                        <a:rPr lang="en-US" sz="1600" b="0" i="0" u="none" strike="noStrike" kern="1200" dirty="0" smtClean="0">
                          <a:solidFill>
                            <a:schemeClr val="lt1"/>
                          </a:solidFill>
                          <a:effectLst/>
                          <a:latin typeface="+mn-lt"/>
                          <a:ea typeface="+mn-ea"/>
                          <a:cs typeface="+mn-cs"/>
                          <a:hlinkClick r:id="rId3"/>
                        </a:rPr>
                        <a:t>Cost-minimization</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4"/>
                        </a:rPr>
                        <a:t>Profit maximization</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5"/>
                        </a:rPr>
                        <a:t>Efficiency</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6"/>
                        </a:rPr>
                        <a:t>Market structure</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7"/>
                        </a:rPr>
                        <a:t>Perfect competition</a:t>
                      </a:r>
                      <a:endParaRPr lang="en-US" sz="1600" b="0" i="0" kern="1200" dirty="0" smtClean="0">
                        <a:solidFill>
                          <a:schemeClr val="l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8"/>
                        </a:rPr>
                        <a:t>Perfect Competition Video Lessons</a:t>
                      </a:r>
                      <a:endParaRPr lang="en-US" sz="1600" b="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
                        </a:rPr>
                        <a:t>Practice</a:t>
                      </a:r>
                      <a:r>
                        <a:rPr lang="en-US" sz="1600" b="0" baseline="0" dirty="0" smtClean="0">
                          <a:solidFill>
                            <a:schemeClr val="tx1"/>
                          </a:solidFill>
                          <a:latin typeface="+mn-lt"/>
                          <a:hlinkClick r:id="rId9"/>
                        </a:rPr>
                        <a:t> </a:t>
                      </a:r>
                      <a:r>
                        <a:rPr lang="en-US" sz="1600" b="0" baseline="0" dirty="0" smtClean="0">
                          <a:solidFill>
                            <a:schemeClr val="tx1"/>
                          </a:solidFill>
                          <a:latin typeface="+mn-lt"/>
                          <a:hlinkClick r:id="rId9"/>
                        </a:rPr>
                        <a:t>Activities</a:t>
                      </a: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10"/>
                        </a:rPr>
                        <a:t>Theory of the Firm Glossary</a:t>
                      </a:r>
                      <a:endParaRPr lang="en-US" sz="1600" b="0" dirty="0" smtClean="0">
                        <a:solidFill>
                          <a:schemeClr val="tx1"/>
                        </a:solidFill>
                        <a:latin typeface="+mn-lt"/>
                      </a:endParaRPr>
                    </a:p>
                  </a:txBody>
                  <a:tcPr marT="22048" marB="22048">
                    <a:solidFill>
                      <a:schemeClr val="bg1">
                        <a:lumMod val="65000"/>
                        <a:alpha val="22000"/>
                      </a:schemeClr>
                    </a:solidFill>
                  </a:tcPr>
                </a:tc>
              </a:tr>
            </a:tbl>
          </a:graphicData>
        </a:graphic>
      </p:graphicFrame>
    </p:spTree>
    <p:extLst>
      <p:ext uri="{BB962C8B-B14F-4D97-AF65-F5344CB8AC3E}">
        <p14:creationId xmlns:p14="http://schemas.microsoft.com/office/powerpoint/2010/main" val="34223392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1846659"/>
          </a:xfrm>
          <a:prstGeom prst="rect">
            <a:avLst/>
          </a:prstGeom>
          <a:noFill/>
        </p:spPr>
        <p:txBody>
          <a:bodyPr wrap="square" rtlCol="0">
            <a:spAutoFit/>
          </a:bodyPr>
          <a:lstStyle/>
          <a:p>
            <a:r>
              <a:rPr lang="en-US" sz="2400" dirty="0">
                <a:solidFill>
                  <a:srgbClr val="FF0000"/>
                </a:solidFill>
              </a:rPr>
              <a:t>Profit Maximization in the Short-run: </a:t>
            </a:r>
            <a:r>
              <a:rPr lang="en-US" sz="2400" dirty="0" smtClean="0">
                <a:solidFill>
                  <a:srgbClr val="FF0000"/>
                </a:solidFill>
              </a:rPr>
              <a:t>The Breaking-even Firm</a:t>
            </a:r>
          </a:p>
          <a:p>
            <a:r>
              <a:rPr lang="en-US" dirty="0" smtClean="0"/>
              <a:t>If, when producing at its MC=MR level of output, the price the firm can sell its output for is exactly equal to the firm’s minimum average total cost, then the best the firm can hope to do is to break even. Breaking even means a firm is covering all of its explicit and implicit costs, but earning no </a:t>
            </a:r>
            <a:r>
              <a:rPr lang="en-US" i="1" dirty="0" smtClean="0"/>
              <a:t>additional</a:t>
            </a:r>
            <a:r>
              <a:rPr lang="en-US" dirty="0"/>
              <a:t> </a:t>
            </a:r>
            <a:r>
              <a:rPr lang="en-US" dirty="0" smtClean="0"/>
              <a:t>profit. The firm is earning only a </a:t>
            </a:r>
            <a:r>
              <a:rPr lang="en-US" b="1" i="1" dirty="0" smtClean="0">
                <a:solidFill>
                  <a:srgbClr val="FF0000"/>
                </a:solidFill>
              </a:rPr>
              <a:t>NORMAL PROFIT</a:t>
            </a:r>
            <a:r>
              <a:rPr lang="en-US" i="1" dirty="0" smtClean="0"/>
              <a:t>.</a:t>
            </a:r>
            <a:endParaRPr lang="en-US" dirty="0" smtClean="0"/>
          </a:p>
          <a:p>
            <a:endParaRPr lang="en-US" dirty="0"/>
          </a:p>
        </p:txBody>
      </p:sp>
      <p:sp>
        <p:nvSpPr>
          <p:cNvPr id="5" name="TextBox 4"/>
          <p:cNvSpPr txBox="1"/>
          <p:nvPr/>
        </p:nvSpPr>
        <p:spPr>
          <a:xfrm>
            <a:off x="0" y="2247900"/>
            <a:ext cx="3352800" cy="3539430"/>
          </a:xfrm>
          <a:prstGeom prst="rect">
            <a:avLst/>
          </a:prstGeom>
          <a:noFill/>
        </p:spPr>
        <p:txBody>
          <a:bodyPr wrap="square" rtlCol="0">
            <a:spAutoFit/>
          </a:bodyPr>
          <a:lstStyle/>
          <a:p>
            <a:r>
              <a:rPr lang="en-US" sz="1600" b="1" dirty="0">
                <a:solidFill>
                  <a:srgbClr val="2830D8"/>
                </a:solidFill>
              </a:rPr>
              <a:t>Study the graph, and note</a:t>
            </a:r>
            <a:r>
              <a:rPr lang="en-US" sz="1600" b="1" dirty="0" smtClean="0">
                <a:solidFill>
                  <a:srgbClr val="2830D8"/>
                </a:solidFill>
              </a:rPr>
              <a:t>:</a:t>
            </a:r>
            <a:endParaRPr lang="en-US" sz="1600" dirty="0" smtClean="0"/>
          </a:p>
          <a:p>
            <a:pPr marL="285750" indent="-285750">
              <a:buFont typeface="Arial" pitchFamily="34" charset="0"/>
              <a:buChar char="•"/>
            </a:pPr>
            <a:r>
              <a:rPr lang="en-US" sz="1600" dirty="0" smtClean="0"/>
              <a:t>The market demand and supply have set a price equal to the firm’s minimum average total cost.</a:t>
            </a:r>
          </a:p>
          <a:p>
            <a:pPr marL="285750" indent="-285750">
              <a:buFont typeface="Arial" pitchFamily="34" charset="0"/>
              <a:buChar char="•"/>
            </a:pPr>
            <a:r>
              <a:rPr lang="en-US" sz="1600" dirty="0" smtClean="0"/>
              <a:t>The firm is just covering all its costs, meaning it is earning zero economic profits, but no losses</a:t>
            </a:r>
          </a:p>
          <a:p>
            <a:pPr marL="285750" indent="-285750">
              <a:buFont typeface="Arial" pitchFamily="34" charset="0"/>
              <a:buChar char="•"/>
            </a:pPr>
            <a:r>
              <a:rPr lang="en-US" sz="1600" dirty="0" smtClean="0"/>
              <a:t>If the firm produced at any quantity other than </a:t>
            </a:r>
            <a:r>
              <a:rPr lang="en-US" sz="1600" dirty="0" err="1" smtClean="0"/>
              <a:t>Qf</a:t>
            </a:r>
            <a:r>
              <a:rPr lang="en-US" sz="1600" dirty="0" smtClean="0"/>
              <a:t>, it would earn economic losses. By producing at </a:t>
            </a:r>
            <a:r>
              <a:rPr lang="en-US" sz="1600" dirty="0" err="1" smtClean="0"/>
              <a:t>Qf</a:t>
            </a:r>
            <a:r>
              <a:rPr lang="en-US" sz="1600" dirty="0" smtClean="0"/>
              <a:t>, it is breaking even.</a:t>
            </a:r>
          </a:p>
          <a:p>
            <a:pPr marL="285750" indent="-285750">
              <a:buFont typeface="Arial" pitchFamily="34" charset="0"/>
              <a:buChar char="•"/>
            </a:pPr>
            <a:r>
              <a:rPr lang="en-US" sz="1600" dirty="0" smtClean="0"/>
              <a:t>There is no incentive for firms to enter or exit this market.</a:t>
            </a:r>
          </a:p>
        </p:txBody>
      </p:sp>
      <p:pic>
        <p:nvPicPr>
          <p:cNvPr id="9" name="Picture 8"/>
          <p:cNvPicPr/>
          <p:nvPr/>
        </p:nvPicPr>
        <p:blipFill>
          <a:blip r:embed="rId3"/>
          <a:stretch>
            <a:fillRect/>
          </a:stretch>
        </p:blipFill>
        <p:spPr>
          <a:xfrm>
            <a:off x="3182587" y="2400300"/>
            <a:ext cx="5904865" cy="2894965"/>
          </a:xfrm>
          <a:prstGeom prst="rect">
            <a:avLst/>
          </a:prstGeom>
          <a:solidFill>
            <a:srgbClr val="FFFFFF"/>
          </a:solidFill>
          <a:ln>
            <a:noFill/>
            <a:prstDash/>
          </a:ln>
        </p:spPr>
      </p:pic>
      <p:sp>
        <p:nvSpPr>
          <p:cNvPr id="12" name="TextBox 11"/>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Profit Maximization in the Short-run</a:t>
            </a:r>
            <a:endParaRPr lang="en-US" sz="1400" i="1" dirty="0">
              <a:latin typeface="Lucida Sans - 20"/>
            </a:endParaRPr>
          </a:p>
        </p:txBody>
      </p:sp>
    </p:spTree>
    <p:extLst>
      <p:ext uri="{BB962C8B-B14F-4D97-AF65-F5344CB8AC3E}">
        <p14:creationId xmlns:p14="http://schemas.microsoft.com/office/powerpoint/2010/main" val="13002566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4985980"/>
          </a:xfrm>
          <a:prstGeom prst="rect">
            <a:avLst/>
          </a:prstGeom>
          <a:noFill/>
        </p:spPr>
        <p:txBody>
          <a:bodyPr wrap="square" rtlCol="0">
            <a:spAutoFit/>
          </a:bodyPr>
          <a:lstStyle/>
          <a:p>
            <a:r>
              <a:rPr lang="en-US" sz="2400" dirty="0">
                <a:solidFill>
                  <a:srgbClr val="FF0000"/>
                </a:solidFill>
              </a:rPr>
              <a:t>Profit Maximization in the </a:t>
            </a:r>
            <a:r>
              <a:rPr lang="en-US" sz="2400" dirty="0" smtClean="0">
                <a:solidFill>
                  <a:srgbClr val="FF0000"/>
                </a:solidFill>
              </a:rPr>
              <a:t>Long-run</a:t>
            </a:r>
          </a:p>
          <a:p>
            <a:r>
              <a:rPr lang="en-US" dirty="0" smtClean="0"/>
              <a:t>Recall from an earlier unit that the long-run is defined as: </a:t>
            </a:r>
          </a:p>
          <a:p>
            <a:pPr algn="ctr"/>
            <a:r>
              <a:rPr lang="en-US" i="1" dirty="0" smtClean="0">
                <a:solidFill>
                  <a:srgbClr val="2830D8"/>
                </a:solidFill>
              </a:rPr>
              <a:t>The period of time over which firms can adjust their plant size in response to changes in the level of demand for their product. New firms can enter a market and existing firms can exit a market in the long-run.</a:t>
            </a:r>
            <a:r>
              <a:rPr lang="en-US" dirty="0" smtClean="0">
                <a:solidFill>
                  <a:srgbClr val="2830D8"/>
                </a:solidFill>
              </a:rPr>
              <a:t> </a:t>
            </a:r>
            <a:r>
              <a:rPr lang="en-US" i="1" dirty="0" smtClean="0">
                <a:solidFill>
                  <a:srgbClr val="2830D8"/>
                </a:solidFill>
              </a:rPr>
              <a:t>The long-run is the variable-plant period.</a:t>
            </a:r>
            <a:endParaRPr lang="en-US" dirty="0" smtClean="0"/>
          </a:p>
          <a:p>
            <a:r>
              <a:rPr lang="en-US" b="1" dirty="0" smtClean="0">
                <a:solidFill>
                  <a:srgbClr val="0000CC"/>
                </a:solidFill>
              </a:rPr>
              <a:t>Entry and exit in the long-run: </a:t>
            </a:r>
            <a:r>
              <a:rPr lang="en-US" dirty="0" smtClean="0"/>
              <a:t>In perfectly competitive markets, firms can enter or exit the market in the long-run.</a:t>
            </a:r>
          </a:p>
          <a:p>
            <a:pPr marL="285750" indent="-285750">
              <a:buFont typeface="Arial" pitchFamily="34" charset="0"/>
              <a:buChar char="•"/>
            </a:pPr>
            <a:r>
              <a:rPr lang="en-US" dirty="0" smtClean="0"/>
              <a:t>If economic profits are being earned, firms will be attracted to the profits and will want to enter the market</a:t>
            </a:r>
          </a:p>
          <a:p>
            <a:pPr marL="285750" indent="-285750">
              <a:buFont typeface="Arial" pitchFamily="34" charset="0"/>
              <a:buChar char="•"/>
            </a:pPr>
            <a:r>
              <a:rPr lang="en-US" dirty="0" smtClean="0"/>
              <a:t>If economic losses are being earned, some firms will wish to minimize their losses by shutting down and leaving the market</a:t>
            </a:r>
          </a:p>
          <a:p>
            <a:pPr marL="285750" indent="-285750">
              <a:buFont typeface="Arial" pitchFamily="34" charset="0"/>
              <a:buChar char="•"/>
            </a:pPr>
            <a:r>
              <a:rPr lang="en-US" dirty="0" smtClean="0"/>
              <a:t>Due to the entry and exit of firms in perfectly competitive markets, economic profits and losses will be eliminated in the long-run and firms will only BREAK EVEN. </a:t>
            </a:r>
          </a:p>
          <a:p>
            <a:endParaRPr lang="en-US" dirty="0"/>
          </a:p>
          <a:p>
            <a:pPr algn="ctr"/>
            <a:r>
              <a:rPr lang="en-US" sz="2000" i="1" dirty="0" smtClean="0">
                <a:solidFill>
                  <a:srgbClr val="FF0000"/>
                </a:solidFill>
              </a:rPr>
              <a:t>When all the firms in a perfectly competitive market are breaking even, a market is in its long-run equilibrium state. No firms will with to enter OR exit a market in which firms are breaking even!</a:t>
            </a:r>
            <a:endParaRPr lang="en-US" sz="2000" i="1" dirty="0">
              <a:solidFill>
                <a:srgbClr val="FF0000"/>
              </a:solidFill>
            </a:endParaRPr>
          </a:p>
        </p:txBody>
      </p:sp>
      <p:sp>
        <p:nvSpPr>
          <p:cNvPr id="10" name="TextBox 9"/>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Profit Maximization in the Long-run</a:t>
            </a:r>
            <a:endParaRPr lang="en-US" sz="1400" i="1" dirty="0">
              <a:latin typeface="Lucida Sans - 20"/>
            </a:endParaRPr>
          </a:p>
        </p:txBody>
      </p:sp>
    </p:spTree>
    <p:extLst>
      <p:ext uri="{BB962C8B-B14F-4D97-AF65-F5344CB8AC3E}">
        <p14:creationId xmlns:p14="http://schemas.microsoft.com/office/powerpoint/2010/main" val="672604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a:stretch>
            <a:fillRect/>
          </a:stretch>
        </p:blipFill>
        <p:spPr>
          <a:xfrm>
            <a:off x="2766666" y="2095500"/>
            <a:ext cx="6357541" cy="3336296"/>
          </a:xfrm>
          <a:prstGeom prst="rect">
            <a:avLst/>
          </a:prstGeom>
          <a:solidFill>
            <a:srgbClr val="FFFFFF"/>
          </a:solidFill>
          <a:ln>
            <a:noFill/>
            <a:prstDash/>
          </a:ln>
        </p:spPr>
      </p:pic>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TextBox 2"/>
          <p:cNvSpPr txBox="1"/>
          <p:nvPr/>
        </p:nvSpPr>
        <p:spPr>
          <a:xfrm>
            <a:off x="0" y="723900"/>
            <a:ext cx="9144000" cy="1015663"/>
          </a:xfrm>
          <a:prstGeom prst="rect">
            <a:avLst/>
          </a:prstGeom>
          <a:noFill/>
        </p:spPr>
        <p:txBody>
          <a:bodyPr wrap="square" rtlCol="0">
            <a:spAutoFit/>
          </a:bodyPr>
          <a:lstStyle/>
          <a:p>
            <a:r>
              <a:rPr lang="en-US" sz="2400" dirty="0">
                <a:solidFill>
                  <a:srgbClr val="FF0000"/>
                </a:solidFill>
              </a:rPr>
              <a:t>Profit Maximization in the </a:t>
            </a:r>
            <a:r>
              <a:rPr lang="en-US" sz="2400" dirty="0" smtClean="0">
                <a:solidFill>
                  <a:srgbClr val="FF0000"/>
                </a:solidFill>
              </a:rPr>
              <a:t>Long-run – Entry Eliminates Profits</a:t>
            </a:r>
          </a:p>
          <a:p>
            <a:r>
              <a:rPr lang="en-US" dirty="0" smtClean="0"/>
              <a:t>When individual firms are earning economic profits in a perfectly competitive market, new firms will be attracted to the market, leading to an increase in market supply and a fall in the price.</a:t>
            </a:r>
            <a:endParaRPr lang="en-US" sz="2000" i="1" dirty="0">
              <a:solidFill>
                <a:srgbClr val="FF0000"/>
              </a:solidFill>
            </a:endParaRPr>
          </a:p>
        </p:txBody>
      </p:sp>
      <p:sp>
        <p:nvSpPr>
          <p:cNvPr id="4" name="TextBox 3"/>
          <p:cNvSpPr txBox="1"/>
          <p:nvPr/>
        </p:nvSpPr>
        <p:spPr>
          <a:xfrm>
            <a:off x="35496" y="1739563"/>
            <a:ext cx="2707704" cy="3816429"/>
          </a:xfrm>
          <a:prstGeom prst="rect">
            <a:avLst/>
          </a:prstGeom>
          <a:noFill/>
        </p:spPr>
        <p:txBody>
          <a:bodyPr wrap="square" rtlCol="0">
            <a:spAutoFit/>
          </a:bodyPr>
          <a:lstStyle/>
          <a:p>
            <a:r>
              <a:rPr lang="en-US" b="1" dirty="0" smtClean="0">
                <a:solidFill>
                  <a:srgbClr val="0000CC"/>
                </a:solidFill>
              </a:rPr>
              <a:t>Consider the pizza market:</a:t>
            </a:r>
          </a:p>
          <a:p>
            <a:pPr marL="285750" indent="-285750">
              <a:buFont typeface="Arial" pitchFamily="34" charset="0"/>
              <a:buChar char="•"/>
            </a:pPr>
            <a:r>
              <a:rPr lang="en-US" sz="1600" dirty="0" smtClean="0"/>
              <a:t>At the current level of demand and supply, the price ($20) per pizza is greater than the typical firm’s ATC ($16). </a:t>
            </a:r>
          </a:p>
          <a:p>
            <a:pPr marL="285750" indent="-285750">
              <a:buFont typeface="Arial" pitchFamily="34" charset="0"/>
              <a:buChar char="•"/>
            </a:pPr>
            <a:r>
              <a:rPr lang="en-US" sz="1600" dirty="0" smtClean="0"/>
              <a:t>Pizza shops are making 200 pizzas each at a profit of $4 per pizza for a total profit of $800.</a:t>
            </a:r>
          </a:p>
          <a:p>
            <a:pPr marL="285750" indent="-285750">
              <a:buFont typeface="Arial" pitchFamily="34" charset="0"/>
              <a:buChar char="•"/>
            </a:pPr>
            <a:r>
              <a:rPr lang="en-US" sz="1600" dirty="0" smtClean="0"/>
              <a:t>Due to the low entry barriers, sellers of other products will be attracted to the pizza market, where easy profits can be earned.</a:t>
            </a:r>
            <a:endParaRPr lang="en-US" sz="1600" dirty="0"/>
          </a:p>
        </p:txBody>
      </p:sp>
      <p:sp>
        <p:nvSpPr>
          <p:cNvPr id="11" name="TextBox 10"/>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Profit Maximization in the Long-run</a:t>
            </a:r>
            <a:endParaRPr lang="en-US" sz="1400" i="1" dirty="0">
              <a:latin typeface="Lucida Sans - 20"/>
            </a:endParaRPr>
          </a:p>
        </p:txBody>
      </p:sp>
    </p:spTree>
    <p:extLst>
      <p:ext uri="{BB962C8B-B14F-4D97-AF65-F5344CB8AC3E}">
        <p14:creationId xmlns:p14="http://schemas.microsoft.com/office/powerpoint/2010/main" val="28536909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a:stretch>
            <a:fillRect/>
          </a:stretch>
        </p:blipFill>
        <p:spPr>
          <a:xfrm>
            <a:off x="2733304" y="2019300"/>
            <a:ext cx="6410696" cy="3359695"/>
          </a:xfrm>
          <a:prstGeom prst="rect">
            <a:avLst/>
          </a:prstGeom>
          <a:solidFill>
            <a:srgbClr val="FFFFFF"/>
          </a:solidFill>
          <a:ln>
            <a:noFill/>
            <a:prstDash/>
          </a:ln>
        </p:spPr>
      </p:pic>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TextBox 2"/>
          <p:cNvSpPr txBox="1"/>
          <p:nvPr/>
        </p:nvSpPr>
        <p:spPr>
          <a:xfrm>
            <a:off x="0" y="723900"/>
            <a:ext cx="9144000" cy="1569660"/>
          </a:xfrm>
          <a:prstGeom prst="rect">
            <a:avLst/>
          </a:prstGeom>
          <a:noFill/>
        </p:spPr>
        <p:txBody>
          <a:bodyPr wrap="square" rtlCol="0">
            <a:spAutoFit/>
          </a:bodyPr>
          <a:lstStyle/>
          <a:p>
            <a:r>
              <a:rPr lang="en-US" sz="2400" dirty="0">
                <a:solidFill>
                  <a:srgbClr val="FF0000"/>
                </a:solidFill>
              </a:rPr>
              <a:t>Profit Maximization in the </a:t>
            </a:r>
            <a:r>
              <a:rPr lang="en-US" sz="2400" dirty="0" smtClean="0">
                <a:solidFill>
                  <a:srgbClr val="FF0000"/>
                </a:solidFill>
              </a:rPr>
              <a:t>Long-run – Entry Eliminates Profits</a:t>
            </a:r>
          </a:p>
          <a:p>
            <a:r>
              <a:rPr lang="en-US" dirty="0" smtClean="0"/>
              <a:t>The existence of economic profits will attract new sellers to the pizza market. </a:t>
            </a:r>
          </a:p>
          <a:p>
            <a:pPr marL="285750" indent="-285750">
              <a:buFont typeface="Arial" pitchFamily="34" charset="0"/>
              <a:buChar char="•"/>
            </a:pPr>
            <a:r>
              <a:rPr lang="en-US" dirty="0" smtClean="0"/>
              <a:t>The number of sellers is a determinant of supply, so the market supply will increase</a:t>
            </a:r>
          </a:p>
          <a:p>
            <a:pPr marL="285750" indent="-285750">
              <a:buFont typeface="Arial" pitchFamily="34" charset="0"/>
              <a:buChar char="•"/>
            </a:pPr>
            <a:r>
              <a:rPr lang="en-US" dirty="0" smtClean="0"/>
              <a:t>The increased competition in the pizza market causes the price of pizzas to fall and the market quantity to increase</a:t>
            </a:r>
          </a:p>
        </p:txBody>
      </p:sp>
      <p:sp>
        <p:nvSpPr>
          <p:cNvPr id="5" name="Rectangle 4"/>
          <p:cNvSpPr/>
          <p:nvPr/>
        </p:nvSpPr>
        <p:spPr>
          <a:xfrm>
            <a:off x="0" y="2231291"/>
            <a:ext cx="2819399" cy="3293209"/>
          </a:xfrm>
          <a:prstGeom prst="rect">
            <a:avLst/>
          </a:prstGeom>
        </p:spPr>
        <p:txBody>
          <a:bodyPr wrap="square">
            <a:spAutoFit/>
          </a:bodyPr>
          <a:lstStyle/>
          <a:p>
            <a:r>
              <a:rPr lang="en-US" sz="1600" b="1" dirty="0">
                <a:solidFill>
                  <a:srgbClr val="0000CC"/>
                </a:solidFill>
              </a:rPr>
              <a:t>For the individual firm in the </a:t>
            </a:r>
            <a:r>
              <a:rPr lang="en-US" sz="1600" b="1" dirty="0" smtClean="0">
                <a:solidFill>
                  <a:srgbClr val="0000CC"/>
                </a:solidFill>
              </a:rPr>
              <a:t>market:</a:t>
            </a:r>
          </a:p>
          <a:p>
            <a:pPr marL="285750" indent="-285750">
              <a:buFont typeface="Arial" pitchFamily="34" charset="0"/>
              <a:buChar char="•"/>
            </a:pPr>
            <a:r>
              <a:rPr lang="en-US" sz="1600" dirty="0" smtClean="0">
                <a:solidFill>
                  <a:srgbClr val="0000CC"/>
                </a:solidFill>
              </a:rPr>
              <a:t>The price of pizza falls from $20 to $15.</a:t>
            </a:r>
          </a:p>
          <a:p>
            <a:pPr marL="285750" indent="-285750">
              <a:buFont typeface="Arial" pitchFamily="34" charset="0"/>
              <a:buChar char="•"/>
            </a:pPr>
            <a:r>
              <a:rPr lang="en-US" sz="1600" dirty="0" smtClean="0">
                <a:solidFill>
                  <a:srgbClr val="0000CC"/>
                </a:solidFill>
              </a:rPr>
              <a:t>MR falls, causing the firm to reduce its output to maintain its MR=MC level</a:t>
            </a:r>
          </a:p>
          <a:p>
            <a:pPr marL="285750" indent="-285750">
              <a:buFont typeface="Arial" pitchFamily="34" charset="0"/>
              <a:buChar char="•"/>
            </a:pPr>
            <a:r>
              <a:rPr lang="en-US" sz="1600" dirty="0" smtClean="0">
                <a:solidFill>
                  <a:srgbClr val="0000CC"/>
                </a:solidFill>
              </a:rPr>
              <a:t>Economic profit is eliminated, as the price falls to the firm’s minimum ATC</a:t>
            </a:r>
          </a:p>
          <a:p>
            <a:pPr marL="285750" indent="-285750">
              <a:buFont typeface="Arial" pitchFamily="34" charset="0"/>
              <a:buChar char="•"/>
            </a:pPr>
            <a:r>
              <a:rPr lang="en-US" sz="1600" dirty="0" smtClean="0">
                <a:solidFill>
                  <a:srgbClr val="0000CC"/>
                </a:solidFill>
              </a:rPr>
              <a:t>The firm output is reduced as it now faces more competition</a:t>
            </a:r>
          </a:p>
        </p:txBody>
      </p:sp>
      <p:sp>
        <p:nvSpPr>
          <p:cNvPr id="6" name="Rectangle 5"/>
          <p:cNvSpPr/>
          <p:nvPr/>
        </p:nvSpPr>
        <p:spPr>
          <a:xfrm>
            <a:off x="0" y="5335369"/>
            <a:ext cx="8791829" cy="369332"/>
          </a:xfrm>
          <a:prstGeom prst="rect">
            <a:avLst/>
          </a:prstGeom>
        </p:spPr>
        <p:txBody>
          <a:bodyPr wrap="square">
            <a:spAutoFit/>
          </a:bodyPr>
          <a:lstStyle/>
          <a:p>
            <a:pPr marL="285750" indent="-285750">
              <a:buFont typeface="Arial" pitchFamily="34" charset="0"/>
              <a:buChar char="•"/>
            </a:pPr>
            <a:r>
              <a:rPr lang="en-US" i="1" dirty="0">
                <a:solidFill>
                  <a:srgbClr val="FF0000"/>
                </a:solidFill>
              </a:rPr>
              <a:t>The market is in equilibrium again when the individual firm is only breaking even</a:t>
            </a:r>
          </a:p>
        </p:txBody>
      </p:sp>
      <p:sp>
        <p:nvSpPr>
          <p:cNvPr id="16" name="TextBox 15"/>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Profit Maximization in the Long-run</a:t>
            </a:r>
            <a:endParaRPr lang="en-US" sz="1400" i="1" dirty="0">
              <a:latin typeface="Lucida Sans - 20"/>
            </a:endParaRPr>
          </a:p>
        </p:txBody>
      </p:sp>
    </p:spTree>
    <p:extLst>
      <p:ext uri="{BB962C8B-B14F-4D97-AF65-F5344CB8AC3E}">
        <p14:creationId xmlns:p14="http://schemas.microsoft.com/office/powerpoint/2010/main" val="14380924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1015663"/>
          </a:xfrm>
          <a:prstGeom prst="rect">
            <a:avLst/>
          </a:prstGeom>
          <a:noFill/>
        </p:spPr>
        <p:txBody>
          <a:bodyPr wrap="square" rtlCol="0">
            <a:spAutoFit/>
          </a:bodyPr>
          <a:lstStyle/>
          <a:p>
            <a:r>
              <a:rPr lang="en-US" sz="2400" dirty="0">
                <a:solidFill>
                  <a:srgbClr val="FF0000"/>
                </a:solidFill>
              </a:rPr>
              <a:t>Profit Maximization in the </a:t>
            </a:r>
            <a:r>
              <a:rPr lang="en-US" sz="2400" dirty="0" smtClean="0">
                <a:solidFill>
                  <a:srgbClr val="FF0000"/>
                </a:solidFill>
              </a:rPr>
              <a:t>Long-run – Exit Eliminates Losses</a:t>
            </a:r>
          </a:p>
          <a:p>
            <a:r>
              <a:rPr lang="en-US" dirty="0" smtClean="0"/>
              <a:t>When individual firms are earning losses in a perfectly competitive market, certain firms will choose to leave the market to avoid losses and to seek profits elsewhere.</a:t>
            </a:r>
            <a:endParaRPr lang="en-US" sz="2000" i="1" dirty="0">
              <a:solidFill>
                <a:srgbClr val="FF0000"/>
              </a:solidFill>
            </a:endParaRPr>
          </a:p>
        </p:txBody>
      </p:sp>
      <p:sp>
        <p:nvSpPr>
          <p:cNvPr id="4" name="TextBox 3"/>
          <p:cNvSpPr txBox="1"/>
          <p:nvPr/>
        </p:nvSpPr>
        <p:spPr>
          <a:xfrm>
            <a:off x="35496" y="1739563"/>
            <a:ext cx="2707704" cy="3816429"/>
          </a:xfrm>
          <a:prstGeom prst="rect">
            <a:avLst/>
          </a:prstGeom>
          <a:noFill/>
        </p:spPr>
        <p:txBody>
          <a:bodyPr wrap="square" rtlCol="0">
            <a:spAutoFit/>
          </a:bodyPr>
          <a:lstStyle/>
          <a:p>
            <a:r>
              <a:rPr lang="en-US" b="1" dirty="0" smtClean="0">
                <a:solidFill>
                  <a:srgbClr val="0000CC"/>
                </a:solidFill>
              </a:rPr>
              <a:t>Consider the pizza market:</a:t>
            </a:r>
          </a:p>
          <a:p>
            <a:pPr marL="285750" indent="-285750">
              <a:buFont typeface="Arial" pitchFamily="34" charset="0"/>
              <a:buChar char="•"/>
            </a:pPr>
            <a:r>
              <a:rPr lang="en-US" sz="1600" dirty="0" smtClean="0"/>
              <a:t>At the current level </a:t>
            </a:r>
            <a:r>
              <a:rPr lang="en-US" sz="1600" dirty="0" err="1" smtClean="0"/>
              <a:t>fo</a:t>
            </a:r>
            <a:r>
              <a:rPr lang="en-US" sz="1600" dirty="0" smtClean="0"/>
              <a:t> demand and supply the market price ($12) is lower than the typical firm’s ATC ($16)</a:t>
            </a:r>
          </a:p>
          <a:p>
            <a:pPr marL="285750" indent="-285750">
              <a:buFont typeface="Arial" pitchFamily="34" charset="0"/>
              <a:buChar char="•"/>
            </a:pPr>
            <a:r>
              <a:rPr lang="en-US" sz="1600" dirty="0" smtClean="0"/>
              <a:t>Pizza shops are making 180 pizzas each at a loss of $4 per pizza, for a total loss of $720</a:t>
            </a:r>
          </a:p>
          <a:p>
            <a:pPr marL="285750" indent="-285750">
              <a:buFont typeface="Arial" pitchFamily="34" charset="0"/>
              <a:buChar char="•"/>
            </a:pPr>
            <a:r>
              <a:rPr lang="en-US" sz="1600" dirty="0" smtClean="0"/>
              <a:t>Due to the fact that it is easy to exit the market, some pizza shops will chose to shut down and seek profits elsewhere.</a:t>
            </a:r>
            <a:endParaRPr lang="en-US" sz="1600" dirty="0"/>
          </a:p>
        </p:txBody>
      </p:sp>
      <p:pic>
        <p:nvPicPr>
          <p:cNvPr id="9" name="Picture 8"/>
          <p:cNvPicPr/>
          <p:nvPr/>
        </p:nvPicPr>
        <p:blipFill>
          <a:blip r:embed="rId3"/>
          <a:stretch>
            <a:fillRect/>
          </a:stretch>
        </p:blipFill>
        <p:spPr>
          <a:xfrm>
            <a:off x="2743200" y="1884045"/>
            <a:ext cx="6419850" cy="3335655"/>
          </a:xfrm>
          <a:prstGeom prst="rect">
            <a:avLst/>
          </a:prstGeom>
          <a:solidFill>
            <a:srgbClr val="FFFFFF"/>
          </a:solidFill>
          <a:ln>
            <a:noFill/>
            <a:prstDash/>
          </a:ln>
        </p:spPr>
      </p:pic>
      <p:sp>
        <p:nvSpPr>
          <p:cNvPr id="11" name="TextBox 10"/>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Profit Maximization in the Long-run</a:t>
            </a:r>
            <a:endParaRPr lang="en-US" sz="1400" i="1" dirty="0">
              <a:latin typeface="Lucida Sans - 20"/>
            </a:endParaRPr>
          </a:p>
        </p:txBody>
      </p:sp>
    </p:spTree>
    <p:extLst>
      <p:ext uri="{BB962C8B-B14F-4D97-AF65-F5344CB8AC3E}">
        <p14:creationId xmlns:p14="http://schemas.microsoft.com/office/powerpoint/2010/main" val="15705538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2"/>
          <a:stretch>
            <a:fillRect/>
          </a:stretch>
        </p:blipFill>
        <p:spPr>
          <a:xfrm>
            <a:off x="2800985" y="2043430"/>
            <a:ext cx="6343015" cy="3328670"/>
          </a:xfrm>
          <a:prstGeom prst="rect">
            <a:avLst/>
          </a:prstGeom>
          <a:solidFill>
            <a:srgbClr val="FFFFFF"/>
          </a:solidFill>
          <a:ln>
            <a:noFill/>
            <a:prstDash/>
          </a:ln>
        </p:spPr>
      </p:pic>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TextBox 2"/>
          <p:cNvSpPr txBox="1"/>
          <p:nvPr/>
        </p:nvSpPr>
        <p:spPr>
          <a:xfrm>
            <a:off x="0" y="723900"/>
            <a:ext cx="9144000" cy="1569660"/>
          </a:xfrm>
          <a:prstGeom prst="rect">
            <a:avLst/>
          </a:prstGeom>
          <a:noFill/>
        </p:spPr>
        <p:txBody>
          <a:bodyPr wrap="square" rtlCol="0">
            <a:spAutoFit/>
          </a:bodyPr>
          <a:lstStyle/>
          <a:p>
            <a:r>
              <a:rPr lang="en-US" sz="2400" dirty="0">
                <a:solidFill>
                  <a:srgbClr val="FF0000"/>
                </a:solidFill>
              </a:rPr>
              <a:t>Profit Maximization in the </a:t>
            </a:r>
            <a:r>
              <a:rPr lang="en-US" sz="2400" dirty="0" smtClean="0">
                <a:solidFill>
                  <a:srgbClr val="FF0000"/>
                </a:solidFill>
              </a:rPr>
              <a:t>Long-run – Exit Eliminates Losses</a:t>
            </a:r>
          </a:p>
          <a:p>
            <a:r>
              <a:rPr lang="en-US" dirty="0" smtClean="0"/>
              <a:t>The experience of earning losses will make some firms wish to leave the market</a:t>
            </a:r>
          </a:p>
          <a:p>
            <a:pPr marL="285750" indent="-285750">
              <a:buFont typeface="Arial" pitchFamily="34" charset="0"/>
              <a:buChar char="•"/>
            </a:pPr>
            <a:r>
              <a:rPr lang="en-US" dirty="0" smtClean="0"/>
              <a:t>The number of sellers is a determinant of supply, so the market supply will decrease</a:t>
            </a:r>
          </a:p>
          <a:p>
            <a:pPr marL="285750" indent="-285750">
              <a:buFont typeface="Arial" pitchFamily="34" charset="0"/>
              <a:buChar char="•"/>
            </a:pPr>
            <a:r>
              <a:rPr lang="en-US" dirty="0" smtClean="0"/>
              <a:t>The decreased competition in the pizza market causes the price of pizzas to rise and the market quantity to decrease</a:t>
            </a:r>
          </a:p>
        </p:txBody>
      </p:sp>
      <p:sp>
        <p:nvSpPr>
          <p:cNvPr id="5" name="Rectangle 4"/>
          <p:cNvSpPr/>
          <p:nvPr/>
        </p:nvSpPr>
        <p:spPr>
          <a:xfrm>
            <a:off x="0" y="2231291"/>
            <a:ext cx="2819399" cy="3293209"/>
          </a:xfrm>
          <a:prstGeom prst="rect">
            <a:avLst/>
          </a:prstGeom>
        </p:spPr>
        <p:txBody>
          <a:bodyPr wrap="square">
            <a:spAutoFit/>
          </a:bodyPr>
          <a:lstStyle/>
          <a:p>
            <a:r>
              <a:rPr lang="en-US" sz="1600" b="1" dirty="0">
                <a:solidFill>
                  <a:srgbClr val="0000CC"/>
                </a:solidFill>
              </a:rPr>
              <a:t>For the individual firm </a:t>
            </a:r>
            <a:r>
              <a:rPr lang="en-US" sz="1600" b="1" dirty="0" smtClean="0">
                <a:solidFill>
                  <a:srgbClr val="0000CC"/>
                </a:solidFill>
              </a:rPr>
              <a:t>that remains in </a:t>
            </a:r>
            <a:r>
              <a:rPr lang="en-US" sz="1600" b="1" dirty="0">
                <a:solidFill>
                  <a:srgbClr val="0000CC"/>
                </a:solidFill>
              </a:rPr>
              <a:t>the </a:t>
            </a:r>
            <a:r>
              <a:rPr lang="en-US" sz="1600" b="1" dirty="0" smtClean="0">
                <a:solidFill>
                  <a:srgbClr val="0000CC"/>
                </a:solidFill>
              </a:rPr>
              <a:t>market:</a:t>
            </a:r>
          </a:p>
          <a:p>
            <a:pPr marL="285750" indent="-285750">
              <a:buFont typeface="Arial" pitchFamily="34" charset="0"/>
              <a:buChar char="•"/>
            </a:pPr>
            <a:r>
              <a:rPr lang="en-US" sz="1600" dirty="0" smtClean="0">
                <a:solidFill>
                  <a:srgbClr val="0000CC"/>
                </a:solidFill>
              </a:rPr>
              <a:t>The price of pizza rises from $12 to $15</a:t>
            </a:r>
          </a:p>
          <a:p>
            <a:pPr marL="285750" indent="-285750">
              <a:buFont typeface="Arial" pitchFamily="34" charset="0"/>
              <a:buChar char="•"/>
            </a:pPr>
            <a:r>
              <a:rPr lang="en-US" sz="1600" dirty="0" smtClean="0">
                <a:solidFill>
                  <a:srgbClr val="0000CC"/>
                </a:solidFill>
              </a:rPr>
              <a:t>MR rises, causing the firm to increase its output to maintain its MR=MC level</a:t>
            </a:r>
          </a:p>
          <a:p>
            <a:pPr marL="285750" indent="-285750">
              <a:buFont typeface="Arial" pitchFamily="34" charset="0"/>
              <a:buChar char="•"/>
            </a:pPr>
            <a:r>
              <a:rPr lang="en-US" sz="1600" dirty="0" smtClean="0">
                <a:solidFill>
                  <a:srgbClr val="0000CC"/>
                </a:solidFill>
              </a:rPr>
              <a:t>Losses are eliminated, as the price rises to the firm’s minimum ATC</a:t>
            </a:r>
          </a:p>
          <a:p>
            <a:pPr marL="285750" indent="-285750">
              <a:buFont typeface="Arial" pitchFamily="34" charset="0"/>
              <a:buChar char="•"/>
            </a:pPr>
            <a:r>
              <a:rPr lang="en-US" sz="1600" dirty="0" smtClean="0">
                <a:solidFill>
                  <a:srgbClr val="0000CC"/>
                </a:solidFill>
              </a:rPr>
              <a:t>The firm’s output increases as it now faces less competition</a:t>
            </a:r>
          </a:p>
        </p:txBody>
      </p:sp>
      <p:sp>
        <p:nvSpPr>
          <p:cNvPr id="6" name="Rectangle 5"/>
          <p:cNvSpPr/>
          <p:nvPr/>
        </p:nvSpPr>
        <p:spPr>
          <a:xfrm>
            <a:off x="0" y="5335369"/>
            <a:ext cx="8791829" cy="369332"/>
          </a:xfrm>
          <a:prstGeom prst="rect">
            <a:avLst/>
          </a:prstGeom>
        </p:spPr>
        <p:txBody>
          <a:bodyPr wrap="square">
            <a:spAutoFit/>
          </a:bodyPr>
          <a:lstStyle/>
          <a:p>
            <a:pPr marL="285750" indent="-285750">
              <a:buFont typeface="Arial" pitchFamily="34" charset="0"/>
              <a:buChar char="•"/>
            </a:pPr>
            <a:r>
              <a:rPr lang="en-US" i="1" dirty="0">
                <a:solidFill>
                  <a:srgbClr val="FF0000"/>
                </a:solidFill>
              </a:rPr>
              <a:t>The market is in equilibrium again when the individual firm is only breaking even</a:t>
            </a:r>
          </a:p>
        </p:txBody>
      </p:sp>
      <p:sp>
        <p:nvSpPr>
          <p:cNvPr id="12" name="TextBox 11"/>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Profit Maximization in the Long-run</a:t>
            </a:r>
            <a:endParaRPr lang="en-US" sz="1400" i="1" dirty="0">
              <a:latin typeface="Lucida Sans - 20"/>
            </a:endParaRPr>
          </a:p>
        </p:txBody>
      </p:sp>
    </p:spTree>
    <p:extLst>
      <p:ext uri="{BB962C8B-B14F-4D97-AF65-F5344CB8AC3E}">
        <p14:creationId xmlns:p14="http://schemas.microsoft.com/office/powerpoint/2010/main" val="40787361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a:stretch>
            <a:fillRect/>
          </a:stretch>
        </p:blipFill>
        <p:spPr>
          <a:xfrm>
            <a:off x="1215733" y="2570559"/>
            <a:ext cx="6328067" cy="3102448"/>
          </a:xfrm>
          <a:prstGeom prst="rect">
            <a:avLst/>
          </a:prstGeom>
          <a:solidFill>
            <a:srgbClr val="FFFFFF"/>
          </a:solidFill>
          <a:ln>
            <a:noFill/>
            <a:prstDash/>
          </a:ln>
        </p:spPr>
      </p:pic>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TextBox 2"/>
          <p:cNvSpPr txBox="1"/>
          <p:nvPr/>
        </p:nvSpPr>
        <p:spPr>
          <a:xfrm>
            <a:off x="0" y="723900"/>
            <a:ext cx="9144000" cy="1846659"/>
          </a:xfrm>
          <a:prstGeom prst="rect">
            <a:avLst/>
          </a:prstGeom>
          <a:noFill/>
        </p:spPr>
        <p:txBody>
          <a:bodyPr wrap="square" rtlCol="0">
            <a:spAutoFit/>
          </a:bodyPr>
          <a:lstStyle/>
          <a:p>
            <a:r>
              <a:rPr lang="en-US" sz="2400" dirty="0" smtClean="0">
                <a:solidFill>
                  <a:srgbClr val="FF0000"/>
                </a:solidFill>
              </a:rPr>
              <a:t>Long-run Equilibrium in Perfect Competition</a:t>
            </a:r>
          </a:p>
          <a:p>
            <a:r>
              <a:rPr lang="en-US" dirty="0" smtClean="0"/>
              <a:t>A perfectly competitive market is in its long-run equilibrium ONLY when the typical firm is breaking even. </a:t>
            </a:r>
          </a:p>
          <a:p>
            <a:pPr marL="285750" indent="-285750">
              <a:buFont typeface="Arial" pitchFamily="34" charset="0"/>
              <a:buChar char="•"/>
            </a:pPr>
            <a:r>
              <a:rPr lang="en-US" dirty="0" smtClean="0"/>
              <a:t>Equilibrium is defined as </a:t>
            </a:r>
            <a:r>
              <a:rPr lang="en-US" dirty="0" smtClean="0">
                <a:solidFill>
                  <a:srgbClr val="0000CC"/>
                </a:solidFill>
              </a:rPr>
              <a:t>“</a:t>
            </a:r>
            <a:r>
              <a:rPr lang="en-US" i="1" dirty="0" smtClean="0">
                <a:solidFill>
                  <a:srgbClr val="0000CC"/>
                </a:solidFill>
              </a:rPr>
              <a:t>a state of balance</a:t>
            </a:r>
            <a:r>
              <a:rPr lang="en-US" dirty="0" smtClean="0">
                <a:solidFill>
                  <a:srgbClr val="0000CC"/>
                </a:solidFill>
              </a:rPr>
              <a:t>”</a:t>
            </a:r>
          </a:p>
          <a:p>
            <a:pPr marL="285750" indent="-285750">
              <a:buFont typeface="Arial" pitchFamily="34" charset="0"/>
              <a:buChar char="•"/>
            </a:pPr>
            <a:r>
              <a:rPr lang="en-US" dirty="0" smtClean="0"/>
              <a:t>If any profits or losses are being earned, a PC market is out of balance, and firms will enter or exit the market until equilibrium is restored.</a:t>
            </a:r>
          </a:p>
        </p:txBody>
      </p:sp>
      <p:sp>
        <p:nvSpPr>
          <p:cNvPr id="12" name="TextBox 11"/>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Profit Maximization in the Long-run</a:t>
            </a:r>
            <a:endParaRPr lang="en-US" sz="1400" i="1" dirty="0">
              <a:latin typeface="Lucida Sans - 20"/>
            </a:endParaRPr>
          </a:p>
        </p:txBody>
      </p:sp>
    </p:spTree>
    <p:extLst>
      <p:ext uri="{BB962C8B-B14F-4D97-AF65-F5344CB8AC3E}">
        <p14:creationId xmlns:p14="http://schemas.microsoft.com/office/powerpoint/2010/main" val="36395370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2" name="TextBox 11"/>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Profit Maximization in the Long-run</a:t>
            </a:r>
            <a:endParaRPr lang="en-US" sz="1400" i="1" dirty="0">
              <a:latin typeface="Lucida Sans - 20"/>
            </a:endParaRPr>
          </a:p>
        </p:txBody>
      </p:sp>
      <p:sp>
        <p:nvSpPr>
          <p:cNvPr id="4" name="Rectangle 3"/>
          <p:cNvSpPr/>
          <p:nvPr/>
        </p:nvSpPr>
        <p:spPr>
          <a:xfrm>
            <a:off x="2286000" y="5030569"/>
            <a:ext cx="4572000" cy="646331"/>
          </a:xfrm>
          <a:prstGeom prst="rect">
            <a:avLst/>
          </a:prstGeom>
        </p:spPr>
        <p:txBody>
          <a:bodyPr>
            <a:spAutoFit/>
          </a:bodyPr>
          <a:lstStyle/>
          <a:p>
            <a:pPr algn="ctr" fontAlgn="base"/>
            <a:r>
              <a:rPr lang="en-US" b="1" cap="all" dirty="0">
                <a:hlinkClick r:id="rId4" tooltip="From Short-run to Long-run in Perfectly Competitive Markets"/>
              </a:rPr>
              <a:t>FROM SHORT-RUN TO LONG-RUN IN PERFECTLY COMPETITIVE MARKETS</a:t>
            </a:r>
            <a:endParaRPr lang="en-US" b="1" cap="all" dirty="0"/>
          </a:p>
        </p:txBody>
      </p:sp>
      <p:pic>
        <p:nvPicPr>
          <p:cNvPr id="5" name="krUu_u63MiA?version=3&amp;hl=en_US&amp;rel=0"/>
          <p:cNvPicPr>
            <a:picLocks noRot="1" noChangeAspect="1"/>
          </p:cNvPicPr>
          <p:nvPr>
            <a:videoFile r:link="rId1"/>
          </p:nvPr>
        </p:nvPicPr>
        <p:blipFill>
          <a:blip r:embed="rId5"/>
          <a:stretch>
            <a:fillRect/>
          </a:stretch>
        </p:blipFill>
        <p:spPr>
          <a:xfrm>
            <a:off x="0" y="697260"/>
            <a:ext cx="9144000" cy="4343400"/>
          </a:xfrm>
          <a:prstGeom prst="rect">
            <a:avLst/>
          </a:prstGeom>
        </p:spPr>
      </p:pic>
    </p:spTree>
    <p:extLst>
      <p:ext uri="{BB962C8B-B14F-4D97-AF65-F5344CB8AC3E}">
        <p14:creationId xmlns:p14="http://schemas.microsoft.com/office/powerpoint/2010/main" val="2345227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4616648"/>
          </a:xfrm>
          <a:prstGeom prst="rect">
            <a:avLst/>
          </a:prstGeom>
          <a:noFill/>
        </p:spPr>
        <p:txBody>
          <a:bodyPr wrap="square" rtlCol="0">
            <a:spAutoFit/>
          </a:bodyPr>
          <a:lstStyle/>
          <a:p>
            <a:r>
              <a:rPr lang="en-US" sz="2400" dirty="0" smtClean="0">
                <a:solidFill>
                  <a:srgbClr val="FF0000"/>
                </a:solidFill>
              </a:rPr>
              <a:t>Perfect Competition Quick Quiz</a:t>
            </a:r>
          </a:p>
          <a:p>
            <a:r>
              <a:rPr lang="en-US" dirty="0" smtClean="0"/>
              <a:t>Discuss the following questions with your class.</a:t>
            </a:r>
          </a:p>
          <a:p>
            <a:endParaRPr lang="en-US" dirty="0" smtClean="0"/>
          </a:p>
          <a:p>
            <a:pPr marL="342900" indent="-342900">
              <a:buFont typeface="+mj-lt"/>
              <a:buAutoNum type="arabicPeriod"/>
            </a:pPr>
            <a:r>
              <a:rPr lang="en-US" i="1" dirty="0">
                <a:solidFill>
                  <a:srgbClr val="2830D8"/>
                </a:solidFill>
                <a:cs typeface="Arial" pitchFamily="34" charset="0"/>
              </a:rPr>
              <a:t>How will the existence of economic profits in a purely competitive market affect the total supply in that market</a:t>
            </a:r>
            <a:r>
              <a:rPr lang="en-US" i="1" dirty="0" smtClean="0">
                <a:solidFill>
                  <a:srgbClr val="2830D8"/>
                </a:solidFill>
                <a:cs typeface="Arial" pitchFamily="34" charset="0"/>
              </a:rPr>
              <a:t>?</a:t>
            </a:r>
          </a:p>
          <a:p>
            <a:endParaRPr lang="en-US" b="1" dirty="0" smtClean="0">
              <a:solidFill>
                <a:srgbClr val="2830D8"/>
              </a:solidFill>
            </a:endParaRPr>
          </a:p>
          <a:p>
            <a:r>
              <a:rPr lang="en-US" b="1" dirty="0" smtClean="0">
                <a:solidFill>
                  <a:srgbClr val="2830D8"/>
                </a:solidFill>
              </a:rPr>
              <a:t>Answer</a:t>
            </a:r>
            <a:r>
              <a:rPr lang="en-US" b="1" dirty="0">
                <a:solidFill>
                  <a:srgbClr val="2830D8"/>
                </a:solidFill>
              </a:rPr>
              <a:t>:</a:t>
            </a:r>
            <a:r>
              <a:rPr lang="en-US" dirty="0">
                <a:solidFill>
                  <a:srgbClr val="2830D8"/>
                </a:solidFill>
              </a:rPr>
              <a:t> </a:t>
            </a:r>
            <a:r>
              <a:rPr lang="en-US" dirty="0" smtClean="0">
                <a:solidFill>
                  <a:srgbClr val="2830D8"/>
                </a:solidFill>
              </a:rPr>
              <a:t> </a:t>
            </a:r>
            <a:r>
              <a:rPr lang="en-US" dirty="0" smtClean="0">
                <a:cs typeface="Arial" pitchFamily="34" charset="0"/>
              </a:rPr>
              <a:t>B</a:t>
            </a:r>
            <a:r>
              <a:rPr lang="en-US" i="1" dirty="0" smtClean="0">
                <a:cs typeface="Arial" pitchFamily="34" charset="0"/>
              </a:rPr>
              <a:t>ecause </a:t>
            </a:r>
            <a:r>
              <a:rPr lang="en-US" i="1" dirty="0">
                <a:cs typeface="Arial" pitchFamily="34" charset="0"/>
              </a:rPr>
              <a:t>there are </a:t>
            </a:r>
            <a:r>
              <a:rPr lang="en-US" u="sng" dirty="0">
                <a:cs typeface="Arial" pitchFamily="34" charset="0"/>
              </a:rPr>
              <a:t>NO BARRIERS TO ENTRY</a:t>
            </a:r>
            <a:r>
              <a:rPr lang="en-US" i="1" dirty="0">
                <a:cs typeface="Arial" pitchFamily="34" charset="0"/>
              </a:rPr>
              <a:t>, new firms will enter a market where profits are being earned. As new firms enter, market supply will shift out, lowering the market price faced by firms, eliminating economic profits</a:t>
            </a:r>
            <a:r>
              <a:rPr lang="en-US" i="1" dirty="0" smtClean="0">
                <a:cs typeface="Arial" pitchFamily="34" charset="0"/>
              </a:rPr>
              <a:t>.</a:t>
            </a:r>
          </a:p>
          <a:p>
            <a:endParaRPr lang="en-US" i="1" dirty="0">
              <a:cs typeface="Arial" pitchFamily="34" charset="0"/>
            </a:endParaRPr>
          </a:p>
          <a:p>
            <a:pPr marL="342900" indent="-342900">
              <a:buFont typeface="+mj-lt"/>
              <a:buAutoNum type="arabicPeriod" startAt="2"/>
            </a:pPr>
            <a:r>
              <a:rPr lang="en-US" i="1" dirty="0">
                <a:solidFill>
                  <a:srgbClr val="2830D8"/>
                </a:solidFill>
              </a:rPr>
              <a:t>How will the existence of economic losses among the firms in a purely competitive market affect the total supply in the market</a:t>
            </a:r>
            <a:r>
              <a:rPr lang="en-US" i="1" dirty="0" smtClean="0">
                <a:solidFill>
                  <a:srgbClr val="2830D8"/>
                </a:solidFill>
              </a:rPr>
              <a:t>?</a:t>
            </a:r>
          </a:p>
          <a:p>
            <a:endParaRPr lang="en-US" b="1" dirty="0" smtClean="0">
              <a:solidFill>
                <a:srgbClr val="2830D8"/>
              </a:solidFill>
            </a:endParaRPr>
          </a:p>
          <a:p>
            <a:r>
              <a:rPr lang="en-US" b="1" dirty="0" smtClean="0">
                <a:solidFill>
                  <a:srgbClr val="2830D8"/>
                </a:solidFill>
              </a:rPr>
              <a:t>Answer</a:t>
            </a:r>
            <a:r>
              <a:rPr lang="en-US" b="1" dirty="0">
                <a:solidFill>
                  <a:srgbClr val="2830D8"/>
                </a:solidFill>
              </a:rPr>
              <a:t>: </a:t>
            </a:r>
            <a:r>
              <a:rPr lang="en-US" dirty="0" smtClean="0">
                <a:cs typeface="Arial" pitchFamily="34" charset="0"/>
              </a:rPr>
              <a:t>B</a:t>
            </a:r>
            <a:r>
              <a:rPr lang="en-US" i="1" dirty="0" smtClean="0">
                <a:cs typeface="Arial" pitchFamily="34" charset="0"/>
              </a:rPr>
              <a:t>ecause </a:t>
            </a:r>
            <a:r>
              <a:rPr lang="en-US" i="1" dirty="0">
                <a:cs typeface="Arial" pitchFamily="34" charset="0"/>
              </a:rPr>
              <a:t>firms are loss averse, and there are </a:t>
            </a:r>
            <a:r>
              <a:rPr lang="en-US" u="sng" dirty="0">
                <a:cs typeface="Arial" pitchFamily="34" charset="0"/>
              </a:rPr>
              <a:t>NO BARRIERS TO EXIT</a:t>
            </a:r>
            <a:r>
              <a:rPr lang="en-US" i="1" dirty="0">
                <a:cs typeface="Arial" pitchFamily="34" charset="0"/>
              </a:rPr>
              <a:t>, some firms will leave the industry, reducing market supply, increasing the price, eliminating losses for the remaining firms</a:t>
            </a:r>
            <a:r>
              <a:rPr lang="en-US" i="1" dirty="0" smtClean="0">
                <a:cs typeface="Arial" pitchFamily="34" charset="0"/>
              </a:rPr>
              <a:t>!</a:t>
            </a:r>
            <a:endParaRPr lang="en-US" dirty="0">
              <a:cs typeface="Arial" pitchFamily="34" charset="0"/>
            </a:endParaRPr>
          </a:p>
        </p:txBody>
      </p:sp>
      <p:sp>
        <p:nvSpPr>
          <p:cNvPr id="16" name="TextBox 15"/>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Quick Quiz</a:t>
            </a:r>
            <a:endParaRPr lang="en-US" sz="1400" i="1" dirty="0">
              <a:latin typeface="Lucida Sans - 20"/>
            </a:endParaRPr>
          </a:p>
        </p:txBody>
      </p:sp>
    </p:spTree>
    <p:extLst>
      <p:ext uri="{BB962C8B-B14F-4D97-AF65-F5344CB8AC3E}">
        <p14:creationId xmlns:p14="http://schemas.microsoft.com/office/powerpoint/2010/main" val="13304021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4832092"/>
          </a:xfrm>
          <a:prstGeom prst="rect">
            <a:avLst/>
          </a:prstGeom>
          <a:noFill/>
        </p:spPr>
        <p:txBody>
          <a:bodyPr wrap="square" rtlCol="0">
            <a:spAutoFit/>
          </a:bodyPr>
          <a:lstStyle/>
          <a:p>
            <a:r>
              <a:rPr lang="en-US" sz="2400" dirty="0" smtClean="0">
                <a:solidFill>
                  <a:srgbClr val="FF0000"/>
                </a:solidFill>
              </a:rPr>
              <a:t>The Shut-down Rule</a:t>
            </a:r>
          </a:p>
          <a:p>
            <a:r>
              <a:rPr lang="en-US" dirty="0" smtClean="0"/>
              <a:t>So far we have said that “if losses are being earned, some firms will exit the market until the remaining firms are breaking even once again”. But this raises the question: </a:t>
            </a:r>
            <a:r>
              <a:rPr lang="en-US" sz="2000" i="1" dirty="0" smtClean="0">
                <a:solidFill>
                  <a:srgbClr val="0000CC"/>
                </a:solidFill>
              </a:rPr>
              <a:t>Which firms will exit the market, and which firms will stay? </a:t>
            </a:r>
          </a:p>
          <a:p>
            <a:endParaRPr lang="en-US" i="1" dirty="0">
              <a:solidFill>
                <a:srgbClr val="0000CC"/>
              </a:solidFill>
            </a:endParaRPr>
          </a:p>
          <a:p>
            <a:r>
              <a:rPr lang="en-US" b="1" dirty="0" smtClean="0">
                <a:solidFill>
                  <a:srgbClr val="0000CC"/>
                </a:solidFill>
              </a:rPr>
              <a:t>Revisiting our assumptions about perfect competition: </a:t>
            </a:r>
            <a:r>
              <a:rPr lang="en-US" dirty="0" smtClean="0"/>
              <a:t>Recall that we said that PC firms face identical costs of production. That is not 100% true, because one cost, the level of </a:t>
            </a:r>
            <a:r>
              <a:rPr lang="en-US" i="1" dirty="0" smtClean="0"/>
              <a:t>normal profit,</a:t>
            </a:r>
            <a:r>
              <a:rPr lang="en-US" dirty="0" smtClean="0"/>
              <a:t> can vary from seller to seller, even in perfect competition.</a:t>
            </a:r>
          </a:p>
          <a:p>
            <a:endParaRPr lang="en-US" b="1" dirty="0">
              <a:solidFill>
                <a:srgbClr val="0000CC"/>
              </a:solidFill>
            </a:endParaRPr>
          </a:p>
          <a:p>
            <a:pPr algn="ctr"/>
            <a:r>
              <a:rPr lang="en-US" i="1" dirty="0" smtClean="0">
                <a:solidFill>
                  <a:srgbClr val="FF0000"/>
                </a:solidFill>
              </a:rPr>
              <a:t>Normal profit is the implicit, subjective value of each business owner’s skills and time. Some business owners will value their efforts more highly than others, even when all the other costs faced are identical to all other business owners’ costs. </a:t>
            </a:r>
          </a:p>
          <a:p>
            <a:pPr algn="ctr"/>
            <a:endParaRPr lang="en-US" i="1" dirty="0">
              <a:solidFill>
                <a:srgbClr val="0000CC"/>
              </a:solidFill>
            </a:endParaRPr>
          </a:p>
          <a:p>
            <a:pPr marL="285750" indent="-285750">
              <a:buFont typeface="Arial" pitchFamily="34" charset="0"/>
              <a:buChar char="•"/>
            </a:pPr>
            <a:r>
              <a:rPr lang="en-US" sz="1600" dirty="0" smtClean="0"/>
              <a:t>For this reason, some sellers will be willing to tolerate greater losses for longer periods of time than other sellers. </a:t>
            </a:r>
          </a:p>
          <a:p>
            <a:pPr marL="285750" indent="-285750">
              <a:buFont typeface="Arial" pitchFamily="34" charset="0"/>
              <a:buChar char="•"/>
            </a:pPr>
            <a:r>
              <a:rPr lang="en-US" sz="1600" dirty="0" smtClean="0"/>
              <a:t>In other words, among firms facing identical </a:t>
            </a:r>
            <a:r>
              <a:rPr lang="en-US" sz="1600" i="1" dirty="0" smtClean="0"/>
              <a:t>explicit costs</a:t>
            </a:r>
            <a:r>
              <a:rPr lang="en-US" sz="1600" dirty="0" smtClean="0"/>
              <a:t> (wages, interests, rents), some will shut down sooner when earning losses than others due to their different levels of </a:t>
            </a:r>
            <a:r>
              <a:rPr lang="en-US" sz="1600" i="1" dirty="0" smtClean="0"/>
              <a:t>implicit costs</a:t>
            </a:r>
            <a:r>
              <a:rPr lang="en-US" sz="1600" dirty="0" smtClean="0"/>
              <a:t> (normal profit)</a:t>
            </a:r>
          </a:p>
        </p:txBody>
      </p:sp>
      <p:sp>
        <p:nvSpPr>
          <p:cNvPr id="8" name="TextBox 7"/>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The Shut-down Rule</a:t>
            </a:r>
            <a:endParaRPr lang="en-US" sz="1400" i="1" dirty="0">
              <a:latin typeface="Lucida Sans - 20"/>
            </a:endParaRPr>
          </a:p>
        </p:txBody>
      </p:sp>
    </p:spTree>
    <p:extLst>
      <p:ext uri="{BB962C8B-B14F-4D97-AF65-F5344CB8AC3E}">
        <p14:creationId xmlns:p14="http://schemas.microsoft.com/office/powerpoint/2010/main" val="18889699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26" name="Table 25"/>
          <p:cNvGraphicFramePr>
            <a:graphicFrameLocks noGrp="1"/>
          </p:cNvGraphicFramePr>
          <p:nvPr>
            <p:extLst>
              <p:ext uri="{D42A27DB-BD31-4B8C-83A1-F6EECF244321}">
                <p14:modId xmlns:p14="http://schemas.microsoft.com/office/powerpoint/2010/main" val="1876621867"/>
              </p:ext>
            </p:extLst>
          </p:nvPr>
        </p:nvGraphicFramePr>
        <p:xfrm>
          <a:off x="0" y="1536399"/>
          <a:ext cx="9144000" cy="4140501"/>
        </p:xfrm>
        <a:graphic>
          <a:graphicData uri="http://schemas.openxmlformats.org/drawingml/2006/table">
            <a:tbl>
              <a:tblPr firstRow="1" bandRow="1">
                <a:tableStyleId>{284E427A-3D55-4303-BF80-6455036E1DE7}</a:tableStyleId>
              </a:tblPr>
              <a:tblGrid>
                <a:gridCol w="1828800"/>
                <a:gridCol w="1828800"/>
                <a:gridCol w="1828800"/>
                <a:gridCol w="1828800"/>
                <a:gridCol w="1828800"/>
              </a:tblGrid>
              <a:tr h="413018">
                <a:tc>
                  <a:txBody>
                    <a:bodyPr/>
                    <a:lstStyle/>
                    <a:p>
                      <a:pPr algn="ctr"/>
                      <a:r>
                        <a:rPr lang="en-US" sz="1300" dirty="0" smtClean="0">
                          <a:latin typeface="Gill Sans"/>
                        </a:rPr>
                        <a:t>Characteristic</a:t>
                      </a:r>
                      <a:endParaRPr lang="en-US" sz="1300" dirty="0">
                        <a:latin typeface="Gill Sans"/>
                      </a:endParaRPr>
                    </a:p>
                  </a:txBody>
                  <a:tcPr marT="38100" marB="38100"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algn="ctr"/>
                      <a:r>
                        <a:rPr lang="en-US" sz="1300" dirty="0" smtClean="0"/>
                        <a:t>Pure (or Perfect)</a:t>
                      </a:r>
                    </a:p>
                    <a:p>
                      <a:pPr algn="ctr"/>
                      <a:r>
                        <a:rPr lang="en-US" sz="1300" dirty="0" smtClean="0"/>
                        <a:t>Competition</a:t>
                      </a:r>
                      <a:endParaRPr lang="en-US" sz="1300" dirty="0">
                        <a:latin typeface="Gill Sans"/>
                      </a:endParaRPr>
                    </a:p>
                  </a:txBody>
                  <a:tcPr marT="38100" marB="38100" anchor="ctr">
                    <a:lnL w="9525" cap="flat" cmpd="sng" algn="ctr">
                      <a:noFill/>
                      <a:prstDash val="solid"/>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dirty="0" smtClean="0"/>
                        <a:t>Monopolistic Competition</a:t>
                      </a:r>
                      <a:endParaRPr lang="en-US" sz="1300" dirty="0">
                        <a:latin typeface="Gill Sans"/>
                      </a:endParaRPr>
                    </a:p>
                  </a:txBody>
                  <a:tcPr marT="38100" marB="38100" anchor="ctr">
                    <a:lnL>
                      <a:noFill/>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dirty="0" smtClean="0"/>
                        <a:t>Oligopoly</a:t>
                      </a:r>
                    </a:p>
                  </a:txBody>
                  <a:tcPr marT="38100" marB="38100" anchor="ctr">
                    <a:lnL>
                      <a:noFill/>
                    </a:lnL>
                    <a:lnR>
                      <a:noFill/>
                    </a:lnR>
                    <a:lnT w="9525" cap="flat" cmpd="sng" algn="ctr">
                      <a:noFill/>
                      <a:prstDash val="solid"/>
                    </a:lnT>
                    <a:lnB w="25400" cap="flat" cmpd="sng" algn="ctr">
                      <a:noFill/>
                      <a:prstDash val="soli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dirty="0" smtClean="0"/>
                        <a:t>Monopoly</a:t>
                      </a:r>
                    </a:p>
                  </a:txBody>
                  <a:tcPr marT="38100" marB="38100" anchor="ctr">
                    <a:lnL>
                      <a:noFill/>
                    </a:lnL>
                    <a:lnR w="9525" cap="flat" cmpd="sng" algn="ctr">
                      <a:noFill/>
                      <a:prstDash val="solid"/>
                    </a:lnR>
                    <a:lnT w="9525" cap="flat" cmpd="sng" algn="ctr">
                      <a:noFill/>
                      <a:prstDash val="solid"/>
                    </a:lnT>
                    <a:lnB w="25400" cap="flat" cmpd="sng" algn="ctr">
                      <a:noFill/>
                      <a:prstDash val="solid"/>
                    </a:lnB>
                    <a:lnTlToBr w="12700" cmpd="sng">
                      <a:noFill/>
                      <a:prstDash val="solid"/>
                    </a:lnTlToBr>
                    <a:lnBlToTr w="12700" cmpd="sng">
                      <a:noFill/>
                      <a:prstDash val="solid"/>
                    </a:lnBlToTr>
                  </a:tcPr>
                </a:tc>
              </a:tr>
              <a:tr h="359726">
                <a:tc>
                  <a:txBody>
                    <a:bodyPr/>
                    <a:lstStyle/>
                    <a:p>
                      <a:pPr algn="ctr"/>
                      <a:r>
                        <a:rPr lang="en-US" sz="1400" b="1" dirty="0" smtClean="0"/>
                        <a:t>Number of Firms</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100" dirty="0" smtClean="0"/>
                        <a:t>VERY large number of firms</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100" dirty="0" smtClean="0"/>
                        <a:t>Fairly large number of firms</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100" dirty="0" smtClean="0"/>
                        <a:t>A few large firms dominate an industry</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100" dirty="0" smtClean="0"/>
                        <a:t>Only ONE firm. The firm IS the industry</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r>
              <a:tr h="799391">
                <a:tc>
                  <a:txBody>
                    <a:bodyPr/>
                    <a:lstStyle/>
                    <a:p>
                      <a:pPr algn="ctr"/>
                      <a:r>
                        <a:rPr lang="en-US" sz="1400" b="1" dirty="0" smtClean="0"/>
                        <a:t>Price making abilities of individual firms</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Each firm is so small that changes in its own output do not affect market price, i.e. firms are price takers</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Firms are small relative to the industry, meaning changes in one firms output have only a slight impact on market price</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A change in one firm's output has significant impact on the market price, firms are price-makers. </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Changes in the firm's output cause changes in the price, i.e. the firm is a price-maker!</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r>
              <a:tr h="1092501">
                <a:tc>
                  <a:txBody>
                    <a:bodyPr/>
                    <a:lstStyle/>
                    <a:p>
                      <a:pPr algn="ctr"/>
                      <a:r>
                        <a:rPr lang="en-US" sz="1400" b="1" dirty="0" smtClean="0"/>
                        <a:t>Type of product</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Firms all produce identical products, with no differentiation</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Products are slightly differentiated. Firms will advertise to try and further differentiate product. Branding! Advertising! </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Products can be identical (such as oil) or differentiated (such as Macs and Dells)</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Firms will likely use advertising to try and differentiate their products from competitors'</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100" dirty="0" smtClean="0">
                          <a:latin typeface="Arial" pitchFamily="34" charset="0"/>
                          <a:cs typeface="Arial" pitchFamily="34" charset="0"/>
                        </a:rPr>
                        <a:t>Unique product,</a:t>
                      </a:r>
                      <a:r>
                        <a:rPr lang="en-US" sz="1100" baseline="0" dirty="0" smtClean="0">
                          <a:latin typeface="Arial" pitchFamily="34" charset="0"/>
                          <a:cs typeface="Arial" pitchFamily="34" charset="0"/>
                        </a:rPr>
                        <a:t> no other firm makes anything like it.</a:t>
                      </a:r>
                      <a:endParaRPr lang="en-US" sz="1100" dirty="0">
                        <a:latin typeface="Arial" pitchFamily="34" charset="0"/>
                        <a:cs typeface="Arial" pitchFamily="34" charset="0"/>
                      </a:endParaRP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r>
              <a:tr h="1092501">
                <a:tc>
                  <a:txBody>
                    <a:bodyPr/>
                    <a:lstStyle/>
                    <a:p>
                      <a:pPr algn="ctr"/>
                      <a:r>
                        <a:rPr lang="en-US" sz="1400" b="1" dirty="0" smtClean="0"/>
                        <a:t>Entry barriers</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100" dirty="0" smtClean="0"/>
                        <a:t>Completely free entry and exit from the industry, i.e. NO barriers to entry.</a:t>
                      </a:r>
                      <a:r>
                        <a:rPr lang="en-US" sz="1100" baseline="0" dirty="0" smtClean="0"/>
                        <a:t> </a:t>
                      </a:r>
                      <a:endParaRPr lang="en-US" sz="1100" dirty="0" smtClean="0"/>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Limited barriers to entry, firms can enter or leave easily</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There are significant barriers to entry</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Significant barriers to entry exist, preventing new firms from entering and competing with the monopolist</a:t>
                      </a:r>
                    </a:p>
                  </a:txBody>
                  <a:tcPr marT="38100" marB="38100" anchor="ctr">
                    <a:lnL w="9525" cap="flat" cmpd="sng" algn="ctr">
                      <a:noFill/>
                      <a:prstDash val="solid"/>
                    </a:lnL>
                    <a:lnR w="9525" cap="flat" cmpd="sng" algn="ctr">
                      <a:noFill/>
                      <a:prstDash val="solid"/>
                    </a:lnR>
                    <a:lnT w="25400" cap="flat" cmpd="sng" algn="ctr">
                      <a:noFill/>
                      <a:prstDash val="solid"/>
                    </a:lnT>
                    <a:lnB w="9525" cap="flat" cmpd="sng" algn="ctr">
                      <a:noFill/>
                      <a:prstDash val="solid"/>
                    </a:lnB>
                    <a:lnTlToBr w="12700" cmpd="sng">
                      <a:noFill/>
                      <a:prstDash val="solid"/>
                    </a:lnTlToBr>
                    <a:lnBlToTr w="12700" cmpd="sng">
                      <a:noFill/>
                      <a:prstDash val="solid"/>
                    </a:lnBlToTr>
                  </a:tcPr>
                </a:tc>
              </a:tr>
            </a:tbl>
          </a:graphicData>
        </a:graphic>
      </p:graphicFrame>
      <p:sp>
        <p:nvSpPr>
          <p:cNvPr id="3" name="TextBox 2"/>
          <p:cNvSpPr txBox="1"/>
          <p:nvPr/>
        </p:nvSpPr>
        <p:spPr>
          <a:xfrm>
            <a:off x="0" y="723900"/>
            <a:ext cx="9144000" cy="738664"/>
          </a:xfrm>
          <a:prstGeom prst="rect">
            <a:avLst/>
          </a:prstGeom>
          <a:noFill/>
        </p:spPr>
        <p:txBody>
          <a:bodyPr wrap="square" rtlCol="0">
            <a:spAutoFit/>
          </a:bodyPr>
          <a:lstStyle/>
          <a:p>
            <a:r>
              <a:rPr lang="en-US" sz="2400" dirty="0" smtClean="0">
                <a:solidFill>
                  <a:srgbClr val="FF0000"/>
                </a:solidFill>
              </a:rPr>
              <a:t>Introduction to Market Structures</a:t>
            </a:r>
          </a:p>
          <a:p>
            <a:r>
              <a:rPr lang="en-US" dirty="0" smtClean="0"/>
              <a:t>Product markets come in many forms. The four market structures are introduced below.</a:t>
            </a:r>
            <a:endParaRPr lang="en-US" dirty="0"/>
          </a:p>
        </p:txBody>
      </p:sp>
      <p:sp>
        <p:nvSpPr>
          <p:cNvPr id="12" name="TextBox 11"/>
          <p:cNvSpPr txBox="1"/>
          <p:nvPr/>
        </p:nvSpPr>
        <p:spPr>
          <a:xfrm>
            <a:off x="4902200" y="251520"/>
            <a:ext cx="2870200" cy="307777"/>
          </a:xfrm>
          <a:prstGeom prst="rect">
            <a:avLst/>
          </a:prstGeom>
          <a:noFill/>
        </p:spPr>
        <p:txBody>
          <a:bodyPr vert="horz" wrap="square" rtlCol="0">
            <a:spAutoFit/>
          </a:bodyPr>
          <a:lstStyle/>
          <a:p>
            <a:pPr algn="ctr"/>
            <a:r>
              <a:rPr lang="en-US" sz="1400" i="1" dirty="0" smtClean="0">
                <a:latin typeface="Lucida Sans - 24"/>
              </a:rPr>
              <a:t>Four Market Structures</a:t>
            </a:r>
            <a:endParaRPr lang="en-US" sz="1400" i="1" dirty="0">
              <a:latin typeface="Lucida Sans - 20"/>
            </a:endParaRPr>
          </a:p>
        </p:txBody>
      </p:sp>
    </p:spTree>
    <p:extLst>
      <p:ext uri="{BB962C8B-B14F-4D97-AF65-F5344CB8AC3E}">
        <p14:creationId xmlns:p14="http://schemas.microsoft.com/office/powerpoint/2010/main" val="29405747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5109091"/>
          </a:xfrm>
          <a:prstGeom prst="rect">
            <a:avLst/>
          </a:prstGeom>
          <a:noFill/>
        </p:spPr>
        <p:txBody>
          <a:bodyPr wrap="square" rtlCol="0">
            <a:spAutoFit/>
          </a:bodyPr>
          <a:lstStyle/>
          <a:p>
            <a:r>
              <a:rPr lang="en-US" sz="2400" dirty="0" smtClean="0">
                <a:solidFill>
                  <a:srgbClr val="FF0000"/>
                </a:solidFill>
              </a:rPr>
              <a:t>The Shut-down Rule</a:t>
            </a:r>
          </a:p>
          <a:p>
            <a:r>
              <a:rPr lang="en-US" dirty="0" smtClean="0"/>
              <a:t>A firm facing economic losses has two choices:</a:t>
            </a:r>
          </a:p>
          <a:p>
            <a:pPr marL="342900" indent="-342900">
              <a:buFont typeface="+mj-lt"/>
              <a:buAutoNum type="arabicPeriod"/>
            </a:pPr>
            <a:r>
              <a:rPr lang="en-US" sz="1600" dirty="0" smtClean="0">
                <a:solidFill>
                  <a:schemeClr val="tx1">
                    <a:lumMod val="65000"/>
                    <a:lumOff val="35000"/>
                  </a:schemeClr>
                </a:solidFill>
              </a:rPr>
              <a:t>Continue to operate your business, and hope that your average revenue (price) is at least high enough to cover your average variable costs (these are your operating costs in the short-run… you have to earn enough to pay your workers, at least!), OR…</a:t>
            </a:r>
          </a:p>
          <a:p>
            <a:pPr marL="342900" indent="-342900">
              <a:buFont typeface="+mj-lt"/>
              <a:buAutoNum type="arabicPeriod"/>
            </a:pPr>
            <a:r>
              <a:rPr lang="en-US" sz="1600" dirty="0" smtClean="0">
                <a:solidFill>
                  <a:schemeClr val="tx1">
                    <a:lumMod val="65000"/>
                    <a:lumOff val="35000"/>
                  </a:schemeClr>
                </a:solidFill>
              </a:rPr>
              <a:t>Shut down and give up your fixed costs, which are those that must be paid EVEN if you shut your business down. A firm’s loss when it shuts down is its total fixed costs, those payments to owners of capital and land resources (rent for your landlord, interest owed to the bank on money you borrowed to buy capital).</a:t>
            </a:r>
          </a:p>
          <a:p>
            <a:r>
              <a:rPr lang="en-US" b="1" dirty="0" smtClean="0">
                <a:solidFill>
                  <a:srgbClr val="2830D8"/>
                </a:solidFill>
              </a:rPr>
              <a:t>These tradeoffs give business owners a clear rule for WHEN TO SHUT DOWN: </a:t>
            </a:r>
          </a:p>
          <a:p>
            <a:pPr algn="ctr"/>
            <a:r>
              <a:rPr lang="en-US" sz="2400" i="1" dirty="0" smtClean="0">
                <a:solidFill>
                  <a:srgbClr val="FF0000"/>
                </a:solidFill>
              </a:rPr>
              <a:t>If the price of your product is lower than a firm’s average variable cost</a:t>
            </a:r>
          </a:p>
          <a:p>
            <a:pPr algn="ctr"/>
            <a:r>
              <a:rPr lang="en-US" sz="1400" i="1" dirty="0">
                <a:solidFill>
                  <a:srgbClr val="FF0000"/>
                </a:solidFill>
              </a:rPr>
              <a:t>o</a:t>
            </a:r>
            <a:r>
              <a:rPr lang="en-US" sz="1400" i="1" dirty="0" smtClean="0">
                <a:solidFill>
                  <a:srgbClr val="FF0000"/>
                </a:solidFill>
              </a:rPr>
              <a:t>r…</a:t>
            </a:r>
          </a:p>
          <a:p>
            <a:pPr algn="ctr"/>
            <a:r>
              <a:rPr lang="en-US" sz="2400" i="1" dirty="0" smtClean="0">
                <a:solidFill>
                  <a:srgbClr val="FF0000"/>
                </a:solidFill>
              </a:rPr>
              <a:t>If the firm’s total losses when continuing to operate are greater than its total fixed costs</a:t>
            </a:r>
          </a:p>
          <a:p>
            <a:pPr marL="285750" indent="-285750">
              <a:buFont typeface="Arial" pitchFamily="34" charset="0"/>
              <a:buChar char="•"/>
            </a:pPr>
            <a:r>
              <a:rPr lang="en-US" sz="1600" dirty="0" smtClean="0"/>
              <a:t>If either of these criteria are true, then a firm </a:t>
            </a:r>
            <a:r>
              <a:rPr lang="en-US" sz="1600" i="1" dirty="0" smtClean="0"/>
              <a:t>can always minimize its losses by shutting down and leaving the market. </a:t>
            </a:r>
          </a:p>
          <a:p>
            <a:pPr marL="285750" indent="-285750">
              <a:buFont typeface="Arial" pitchFamily="34" charset="0"/>
              <a:buChar char="•"/>
            </a:pPr>
            <a:r>
              <a:rPr lang="en-US" sz="1600" dirty="0" smtClean="0"/>
              <a:t>If neither is true, the firm should remain in the market and continue to produce, and hope that the price rises again in the future.</a:t>
            </a:r>
          </a:p>
        </p:txBody>
      </p:sp>
      <p:sp>
        <p:nvSpPr>
          <p:cNvPr id="7" name="TextBox 6"/>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The Shut-down Rule</a:t>
            </a:r>
            <a:endParaRPr lang="en-US" sz="1400" i="1" dirty="0">
              <a:latin typeface="Lucida Sans - 20"/>
            </a:endParaRPr>
          </a:p>
        </p:txBody>
      </p:sp>
    </p:spTree>
    <p:extLst>
      <p:ext uri="{BB962C8B-B14F-4D97-AF65-F5344CB8AC3E}">
        <p14:creationId xmlns:p14="http://schemas.microsoft.com/office/powerpoint/2010/main" val="28557245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stretch>
            <a:fillRect/>
          </a:stretch>
        </p:blipFill>
        <p:spPr>
          <a:xfrm>
            <a:off x="2830208" y="2241490"/>
            <a:ext cx="6256007" cy="3283010"/>
          </a:xfrm>
          <a:prstGeom prst="rect">
            <a:avLst/>
          </a:prstGeom>
          <a:solidFill>
            <a:srgbClr val="FFFFFF"/>
          </a:solidFill>
          <a:ln>
            <a:noFill/>
            <a:prstDash/>
          </a:ln>
        </p:spPr>
      </p:pic>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3" name="TextBox 2"/>
              <p:cNvSpPr txBox="1"/>
              <p:nvPr/>
            </p:nvSpPr>
            <p:spPr>
              <a:xfrm>
                <a:off x="0" y="723900"/>
                <a:ext cx="9144000" cy="1569660"/>
              </a:xfrm>
              <a:prstGeom prst="rect">
                <a:avLst/>
              </a:prstGeom>
              <a:noFill/>
            </p:spPr>
            <p:txBody>
              <a:bodyPr wrap="square" rtlCol="0">
                <a:spAutoFit/>
              </a:bodyPr>
              <a:lstStyle/>
              <a:p>
                <a:r>
                  <a:rPr lang="en-US" sz="2400" dirty="0" smtClean="0">
                    <a:solidFill>
                      <a:srgbClr val="FF0000"/>
                    </a:solidFill>
                  </a:rPr>
                  <a:t>The Shut-down Rule</a:t>
                </a:r>
              </a:p>
              <a:p>
                <a:r>
                  <a:rPr lang="en-US" dirty="0" smtClean="0"/>
                  <a:t>A firm facing losses must compare its level of losses by continuing to operate to its level of losses if it shuts down.</a:t>
                </a:r>
              </a:p>
              <a:p>
                <a:pPr marL="285750" indent="-285750">
                  <a:buFont typeface="Arial" pitchFamily="34" charset="0"/>
                  <a:buChar char="•"/>
                </a:pPr>
                <a:r>
                  <a:rPr lang="en-US" dirty="0" smtClean="0"/>
                  <a:t>Total losses if it continues to operate</a:t>
                </a:r>
                <a14:m>
                  <m:oMath xmlns:m="http://schemas.openxmlformats.org/officeDocument/2006/math">
                    <m:r>
                      <a:rPr lang="en-US" b="1" i="1" smtClean="0">
                        <a:solidFill>
                          <a:srgbClr val="0000CC"/>
                        </a:solidFill>
                        <a:latin typeface="Cambria Math"/>
                      </a:rPr>
                      <m:t>=(</m:t>
                    </m:r>
                    <m:r>
                      <a:rPr lang="en-US" b="1" i="1" smtClean="0">
                        <a:solidFill>
                          <a:srgbClr val="0000CC"/>
                        </a:solidFill>
                        <a:latin typeface="Cambria Math"/>
                      </a:rPr>
                      <m:t>𝑨𝑹</m:t>
                    </m:r>
                    <m:r>
                      <a:rPr lang="en-US" b="1" i="1" smtClean="0">
                        <a:solidFill>
                          <a:srgbClr val="0000CC"/>
                        </a:solidFill>
                        <a:latin typeface="Cambria Math"/>
                      </a:rPr>
                      <m:t>−</m:t>
                    </m:r>
                    <m:r>
                      <a:rPr lang="en-US" b="1" i="1" smtClean="0">
                        <a:solidFill>
                          <a:srgbClr val="0000CC"/>
                        </a:solidFill>
                        <a:latin typeface="Cambria Math"/>
                      </a:rPr>
                      <m:t>𝑨𝑻𝑪</m:t>
                    </m:r>
                    <m:r>
                      <a:rPr lang="en-US" b="1" i="1" smtClean="0">
                        <a:solidFill>
                          <a:srgbClr val="0000CC"/>
                        </a:solidFill>
                        <a:latin typeface="Cambria Math"/>
                      </a:rPr>
                      <m:t>)×</m:t>
                    </m:r>
                    <m:r>
                      <a:rPr lang="en-US" b="1" i="1" smtClean="0">
                        <a:solidFill>
                          <a:srgbClr val="0000CC"/>
                        </a:solidFill>
                        <a:latin typeface="Cambria Math"/>
                        <a:ea typeface="Cambria Math"/>
                      </a:rPr>
                      <m:t>𝑸</m:t>
                    </m:r>
                  </m:oMath>
                </a14:m>
                <a:endParaRPr lang="en-US" b="1" dirty="0" smtClean="0">
                  <a:solidFill>
                    <a:srgbClr val="0000CC"/>
                  </a:solidFill>
                </a:endParaRPr>
              </a:p>
              <a:p>
                <a:pPr marL="285750" indent="-285750">
                  <a:buFont typeface="Arial" pitchFamily="34" charset="0"/>
                  <a:buChar char="•"/>
                </a:pPr>
                <a:r>
                  <a:rPr lang="en-US" dirty="0" smtClean="0"/>
                  <a:t>Total losses if it shuts down</a:t>
                </a:r>
                <a14:m>
                  <m:oMath xmlns:m="http://schemas.openxmlformats.org/officeDocument/2006/math">
                    <m:r>
                      <a:rPr lang="en-US" b="1" i="1" smtClean="0">
                        <a:solidFill>
                          <a:srgbClr val="0000CC"/>
                        </a:solidFill>
                        <a:latin typeface="Cambria Math"/>
                      </a:rPr>
                      <m:t>=(</m:t>
                    </m:r>
                    <m:r>
                      <a:rPr lang="en-US" b="1" i="1" smtClean="0">
                        <a:solidFill>
                          <a:srgbClr val="0000CC"/>
                        </a:solidFill>
                        <a:latin typeface="Cambria Math"/>
                      </a:rPr>
                      <m:t>𝑨𝑻𝑪</m:t>
                    </m:r>
                    <m:r>
                      <a:rPr lang="en-US" b="1" i="1" smtClean="0">
                        <a:solidFill>
                          <a:srgbClr val="0000CC"/>
                        </a:solidFill>
                        <a:latin typeface="Cambria Math"/>
                      </a:rPr>
                      <m:t>−</m:t>
                    </m:r>
                    <m:r>
                      <a:rPr lang="en-US" b="1" i="1" smtClean="0">
                        <a:solidFill>
                          <a:srgbClr val="0000CC"/>
                        </a:solidFill>
                        <a:latin typeface="Cambria Math"/>
                      </a:rPr>
                      <m:t>𝑨𝑽𝑪</m:t>
                    </m:r>
                    <m:r>
                      <a:rPr lang="en-US" b="1" i="1" smtClean="0">
                        <a:solidFill>
                          <a:srgbClr val="0000CC"/>
                        </a:solidFill>
                        <a:latin typeface="Cambria Math"/>
                      </a:rPr>
                      <m:t>)×</m:t>
                    </m:r>
                    <m:r>
                      <a:rPr lang="en-US" b="1" i="1" smtClean="0">
                        <a:solidFill>
                          <a:srgbClr val="0000CC"/>
                        </a:solidFill>
                        <a:latin typeface="Cambria Math"/>
                        <a:ea typeface="Cambria Math"/>
                      </a:rPr>
                      <m:t>𝑸</m:t>
                    </m:r>
                  </m:oMath>
                </a14:m>
                <a:endParaRPr lang="en-US" b="1" dirty="0" smtClean="0">
                  <a:solidFill>
                    <a:srgbClr val="0000CC"/>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0" y="723900"/>
                <a:ext cx="9144000" cy="1569660"/>
              </a:xfrm>
              <a:prstGeom prst="rect">
                <a:avLst/>
              </a:prstGeom>
              <a:blipFill rotWithShape="1">
                <a:blip r:embed="rId4"/>
                <a:stretch>
                  <a:fillRect l="-1000" t="-3113" b="-5447"/>
                </a:stretch>
              </a:blipFill>
            </p:spPr>
            <p:txBody>
              <a:bodyPr/>
              <a:lstStyle/>
              <a:p>
                <a:r>
                  <a:rPr lang="en-US">
                    <a:noFill/>
                  </a:rPr>
                  <a:t> </a:t>
                </a:r>
              </a:p>
            </p:txBody>
          </p:sp>
        </mc:Fallback>
      </mc:AlternateContent>
      <p:sp>
        <p:nvSpPr>
          <p:cNvPr id="4" name="TextBox 3"/>
          <p:cNvSpPr txBox="1"/>
          <p:nvPr/>
        </p:nvSpPr>
        <p:spPr>
          <a:xfrm>
            <a:off x="0" y="2352913"/>
            <a:ext cx="2895600" cy="3323987"/>
          </a:xfrm>
          <a:prstGeom prst="rect">
            <a:avLst/>
          </a:prstGeom>
          <a:noFill/>
        </p:spPr>
        <p:txBody>
          <a:bodyPr wrap="square" rtlCol="0">
            <a:spAutoFit/>
          </a:bodyPr>
          <a:lstStyle/>
          <a:p>
            <a:r>
              <a:rPr lang="en-US" sz="1600" b="1" dirty="0" smtClean="0">
                <a:solidFill>
                  <a:srgbClr val="2830D8"/>
                </a:solidFill>
              </a:rPr>
              <a:t>Consider the Pizza Market:</a:t>
            </a:r>
          </a:p>
          <a:p>
            <a:pPr marL="285750" indent="-285750">
              <a:buFont typeface="Arial" pitchFamily="34" charset="0"/>
              <a:buChar char="•"/>
            </a:pPr>
            <a:r>
              <a:rPr lang="en-US" sz="1600" dirty="0" smtClean="0"/>
              <a:t>The demand for pizzas is so low that the price ($10) is lower than the firm’s AVC ($11). The firm cannot even afford to pay its workers.</a:t>
            </a:r>
          </a:p>
          <a:p>
            <a:pPr marL="285750" indent="-285750">
              <a:buFont typeface="Arial" pitchFamily="34" charset="0"/>
              <a:buChar char="•"/>
            </a:pPr>
            <a:r>
              <a:rPr lang="en-US" sz="1600" dirty="0" smtClean="0"/>
              <a:t>The firm’s total losses (17-10)x160, are greater than its total fixed costs (17-11)x160. The firm would minimize its losses by shutting down</a:t>
            </a:r>
          </a:p>
          <a:p>
            <a:pPr marL="285750" indent="-285750">
              <a:buFont typeface="Arial" pitchFamily="34" charset="0"/>
              <a:buChar char="•"/>
            </a:pPr>
            <a:r>
              <a:rPr lang="en-US" sz="1600" dirty="0" smtClean="0"/>
              <a:t>This firm should exit the market</a:t>
            </a:r>
            <a:endParaRPr lang="en-US" sz="1600" dirty="0"/>
          </a:p>
        </p:txBody>
      </p:sp>
      <p:sp>
        <p:nvSpPr>
          <p:cNvPr id="9" name="TextBox 8"/>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The Shut-down Rule</a:t>
            </a:r>
            <a:endParaRPr lang="en-US" sz="1400" i="1" dirty="0">
              <a:latin typeface="Lucida Sans - 20"/>
            </a:endParaRPr>
          </a:p>
        </p:txBody>
      </p:sp>
    </p:spTree>
    <p:extLst>
      <p:ext uri="{BB962C8B-B14F-4D97-AF65-F5344CB8AC3E}">
        <p14:creationId xmlns:p14="http://schemas.microsoft.com/office/powerpoint/2010/main" val="1609481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9" name="TextBox 8"/>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The Shut-down Rule</a:t>
            </a:r>
            <a:endParaRPr lang="en-US" sz="1400" i="1" dirty="0">
              <a:latin typeface="Lucida Sans - 20"/>
            </a:endParaRPr>
          </a:p>
        </p:txBody>
      </p:sp>
      <p:sp>
        <p:nvSpPr>
          <p:cNvPr id="5" name="Rectangle 4"/>
          <p:cNvSpPr/>
          <p:nvPr/>
        </p:nvSpPr>
        <p:spPr>
          <a:xfrm>
            <a:off x="2286000" y="5030569"/>
            <a:ext cx="4572000" cy="646331"/>
          </a:xfrm>
          <a:prstGeom prst="rect">
            <a:avLst/>
          </a:prstGeom>
        </p:spPr>
        <p:txBody>
          <a:bodyPr>
            <a:spAutoFit/>
          </a:bodyPr>
          <a:lstStyle/>
          <a:p>
            <a:pPr algn="ctr" fontAlgn="base"/>
            <a:r>
              <a:rPr lang="en-US" b="1" cap="all" dirty="0">
                <a:hlinkClick r:id="rId4" tooltip="The “Shut-down Rule” – When should a firm shut down to minimize its losses?"/>
              </a:rPr>
              <a:t>THE “SHUT-DOWN RULE” – WHEN SHOULD A FIRM SHUT DOWN TO MINIMIZE ITS LOSSES?</a:t>
            </a:r>
            <a:endParaRPr lang="en-US" b="1" cap="all" dirty="0"/>
          </a:p>
        </p:txBody>
      </p:sp>
      <p:pic>
        <p:nvPicPr>
          <p:cNvPr id="6" name="_-OWuxR0-V8?version=3&amp;hl=en_US&amp;rel=0"/>
          <p:cNvPicPr>
            <a:picLocks noRot="1" noChangeAspect="1"/>
          </p:cNvPicPr>
          <p:nvPr>
            <a:videoFile r:link="rId1"/>
          </p:nvPr>
        </p:nvPicPr>
        <p:blipFill>
          <a:blip r:embed="rId5"/>
          <a:stretch>
            <a:fillRect/>
          </a:stretch>
        </p:blipFill>
        <p:spPr>
          <a:xfrm>
            <a:off x="14844" y="720516"/>
            <a:ext cx="9129156" cy="4275117"/>
          </a:xfrm>
          <a:prstGeom prst="rect">
            <a:avLst/>
          </a:prstGeom>
        </p:spPr>
      </p:pic>
    </p:spTree>
    <p:extLst>
      <p:ext uri="{BB962C8B-B14F-4D97-AF65-F5344CB8AC3E}">
        <p14:creationId xmlns:p14="http://schemas.microsoft.com/office/powerpoint/2010/main" val="2013926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Marginal Cost as the Individual Firm’s “Supply” Curve</a:t>
            </a:r>
          </a:p>
          <a:p>
            <a:r>
              <a:rPr lang="en-US" dirty="0" smtClean="0"/>
              <a:t>As we have just shown, if the price of a good ever falls below a firm’s AVC, the firm will no longer produce the good.</a:t>
            </a:r>
          </a:p>
        </p:txBody>
      </p:sp>
      <p:sp>
        <p:nvSpPr>
          <p:cNvPr id="5" name="Rectangle 4"/>
          <p:cNvSpPr/>
          <p:nvPr/>
        </p:nvSpPr>
        <p:spPr>
          <a:xfrm>
            <a:off x="1" y="1714500"/>
            <a:ext cx="3657600" cy="3970318"/>
          </a:xfrm>
          <a:prstGeom prst="rect">
            <a:avLst/>
          </a:prstGeom>
        </p:spPr>
        <p:txBody>
          <a:bodyPr wrap="square">
            <a:spAutoFit/>
          </a:bodyPr>
          <a:lstStyle/>
          <a:p>
            <a:r>
              <a:rPr lang="en-US" b="1" dirty="0">
                <a:solidFill>
                  <a:srgbClr val="2830D8"/>
                </a:solidFill>
              </a:rPr>
              <a:t>Observations about the relationship between MC and Price</a:t>
            </a:r>
            <a:r>
              <a:rPr lang="en-US" b="1" dirty="0" smtClean="0">
                <a:solidFill>
                  <a:srgbClr val="2830D8"/>
                </a:solidFill>
              </a:rPr>
              <a:t>:</a:t>
            </a:r>
            <a:endParaRPr lang="en-US" dirty="0" smtClean="0">
              <a:solidFill>
                <a:srgbClr val="2830D8"/>
              </a:solidFill>
            </a:endParaRPr>
          </a:p>
          <a:p>
            <a:pPr marL="285750" indent="-285750">
              <a:buFont typeface="Arial" pitchFamily="34" charset="0"/>
              <a:buChar char="•"/>
            </a:pPr>
            <a:r>
              <a:rPr lang="en-US" dirty="0" smtClean="0"/>
              <a:t>As </a:t>
            </a:r>
            <a:r>
              <a:rPr lang="en-US" dirty="0"/>
              <a:t>price rises above AVC, the firm will increases its quantity in direct relationship with the </a:t>
            </a:r>
            <a:r>
              <a:rPr lang="en-US" dirty="0" smtClean="0"/>
              <a:t>price</a:t>
            </a:r>
          </a:p>
          <a:p>
            <a:pPr marL="285750" indent="-285750">
              <a:buFont typeface="Arial" pitchFamily="34" charset="0"/>
              <a:buChar char="•"/>
            </a:pPr>
            <a:r>
              <a:rPr lang="en-US" dirty="0" smtClean="0"/>
              <a:t>As </a:t>
            </a:r>
            <a:r>
              <a:rPr lang="en-US" dirty="0"/>
              <a:t>price decreases,  but remains above AVC, the firm will reduce its output.</a:t>
            </a:r>
          </a:p>
          <a:p>
            <a:pPr marL="285750" indent="-285750">
              <a:buFont typeface="Arial" pitchFamily="34" charset="0"/>
              <a:buChar char="•"/>
            </a:pPr>
            <a:r>
              <a:rPr lang="en-US" dirty="0"/>
              <a:t>In this regard, the firm’s MC above its AVC is similar to a firm’s supply curve. The quantity supplied by the firm reflects a direct relationship with the price of the </a:t>
            </a:r>
            <a:r>
              <a:rPr lang="en-US" dirty="0" smtClean="0"/>
              <a:t>good</a:t>
            </a:r>
            <a:endParaRPr lang="en-US" dirty="0"/>
          </a:p>
        </p:txBody>
      </p:sp>
      <p:grpSp>
        <p:nvGrpSpPr>
          <p:cNvPr id="53" name="Group 52"/>
          <p:cNvGrpSpPr/>
          <p:nvPr/>
        </p:nvGrpSpPr>
        <p:grpSpPr>
          <a:xfrm>
            <a:off x="3754223" y="1790700"/>
            <a:ext cx="5559299" cy="3595315"/>
            <a:chOff x="4159283" y="2095500"/>
            <a:chExt cx="5154239" cy="3333354"/>
          </a:xfrm>
        </p:grpSpPr>
        <p:grpSp>
          <p:nvGrpSpPr>
            <p:cNvPr id="9" name="Group 8"/>
            <p:cNvGrpSpPr/>
            <p:nvPr/>
          </p:nvGrpSpPr>
          <p:grpSpPr>
            <a:xfrm>
              <a:off x="4159283" y="2095500"/>
              <a:ext cx="5154239" cy="3333354"/>
              <a:chOff x="4027749" y="1676400"/>
              <a:chExt cx="5890951" cy="4571759"/>
            </a:xfrm>
          </p:grpSpPr>
          <p:grpSp>
            <p:nvGrpSpPr>
              <p:cNvPr id="10" name="Group 22"/>
              <p:cNvGrpSpPr/>
              <p:nvPr/>
            </p:nvGrpSpPr>
            <p:grpSpPr>
              <a:xfrm>
                <a:off x="4027749" y="1676400"/>
                <a:ext cx="5814751" cy="4571759"/>
                <a:chOff x="4027749" y="1676400"/>
                <a:chExt cx="5814751" cy="4571759"/>
              </a:xfrm>
            </p:grpSpPr>
            <p:grpSp>
              <p:nvGrpSpPr>
                <p:cNvPr id="21" name="Group 17"/>
                <p:cNvGrpSpPr/>
                <p:nvPr/>
              </p:nvGrpSpPr>
              <p:grpSpPr>
                <a:xfrm>
                  <a:off x="4064000" y="1676400"/>
                  <a:ext cx="5778500" cy="4571759"/>
                  <a:chOff x="4064000" y="1676400"/>
                  <a:chExt cx="5778500" cy="4571759"/>
                </a:xfrm>
              </p:grpSpPr>
              <p:grpSp>
                <p:nvGrpSpPr>
                  <p:cNvPr id="26" name="Group 8"/>
                  <p:cNvGrpSpPr/>
                  <p:nvPr/>
                </p:nvGrpSpPr>
                <p:grpSpPr>
                  <a:xfrm>
                    <a:off x="4064000" y="1676400"/>
                    <a:ext cx="5435600" cy="4571759"/>
                    <a:chOff x="4064000" y="1676400"/>
                    <a:chExt cx="5435600" cy="4571759"/>
                  </a:xfrm>
                </p:grpSpPr>
                <p:cxnSp>
                  <p:nvCxnSpPr>
                    <p:cNvPr id="35" name="Straight Connector 3"/>
                    <p:cNvCxnSpPr/>
                    <p:nvPr/>
                  </p:nvCxnSpPr>
                  <p:spPr>
                    <a:xfrm flipV="1">
                      <a:off x="4463541" y="1783333"/>
                      <a:ext cx="0" cy="402272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6" name="Straight Connector 4"/>
                    <p:cNvCxnSpPr/>
                    <p:nvPr/>
                  </p:nvCxnSpPr>
                  <p:spPr>
                    <a:xfrm>
                      <a:off x="4444746" y="5806059"/>
                      <a:ext cx="467575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7" name="TextBox 5"/>
                    <p:cNvSpPr txBox="1"/>
                    <p:nvPr/>
                  </p:nvSpPr>
                  <p:spPr>
                    <a:xfrm>
                      <a:off x="4064000" y="1689101"/>
                      <a:ext cx="482600" cy="391366"/>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38" name="TextBox 6"/>
                    <p:cNvSpPr txBox="1"/>
                    <p:nvPr/>
                  </p:nvSpPr>
                  <p:spPr>
                    <a:xfrm>
                      <a:off x="8940800" y="5856793"/>
                      <a:ext cx="558800" cy="391366"/>
                    </a:xfrm>
                    <a:prstGeom prst="rect">
                      <a:avLst/>
                    </a:prstGeom>
                    <a:noFill/>
                  </p:spPr>
                  <p:txBody>
                    <a:bodyPr vert="horz" rtlCol="0">
                      <a:spAutoFit/>
                    </a:bodyPr>
                    <a:lstStyle/>
                    <a:p>
                      <a:r>
                        <a:rPr lang="en-US" sz="1400" dirty="0" smtClean="0">
                          <a:solidFill>
                            <a:srgbClr val="000000"/>
                          </a:solidFill>
                        </a:rPr>
                        <a:t>Q</a:t>
                      </a:r>
                      <a:endParaRPr lang="en-US" sz="1400" dirty="0">
                        <a:solidFill>
                          <a:srgbClr val="000000"/>
                        </a:solidFill>
                      </a:endParaRPr>
                    </a:p>
                  </p:txBody>
                </p:sp>
                <p:sp>
                  <p:nvSpPr>
                    <p:cNvPr id="39" name="TextBox 7"/>
                    <p:cNvSpPr txBox="1"/>
                    <p:nvPr/>
                  </p:nvSpPr>
                  <p:spPr>
                    <a:xfrm>
                      <a:off x="6325529" y="1676400"/>
                      <a:ext cx="1509329" cy="469638"/>
                    </a:xfrm>
                    <a:prstGeom prst="rect">
                      <a:avLst/>
                    </a:prstGeom>
                    <a:noFill/>
                  </p:spPr>
                  <p:txBody>
                    <a:bodyPr vert="horz" wrap="square" rtlCol="0">
                      <a:spAutoFit/>
                    </a:bodyPr>
                    <a:lstStyle/>
                    <a:p>
                      <a:r>
                        <a:rPr lang="en-US" b="1" dirty="0" smtClean="0">
                          <a:solidFill>
                            <a:srgbClr val="800080"/>
                          </a:solidFill>
                        </a:rPr>
                        <a:t>PC Firm</a:t>
                      </a:r>
                      <a:endParaRPr lang="en-US" b="1" dirty="0">
                        <a:solidFill>
                          <a:srgbClr val="800080"/>
                        </a:solidFill>
                      </a:endParaRPr>
                    </a:p>
                  </p:txBody>
                </p:sp>
                <p:sp>
                  <p:nvSpPr>
                    <p:cNvPr id="46" name="TextBox 6"/>
                    <p:cNvSpPr txBox="1"/>
                    <p:nvPr/>
                  </p:nvSpPr>
                  <p:spPr>
                    <a:xfrm>
                      <a:off x="6752028" y="5856792"/>
                      <a:ext cx="558800" cy="391366"/>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1</a:t>
                      </a:r>
                      <a:endParaRPr lang="en-US" sz="1400" baseline="-25000" dirty="0">
                        <a:solidFill>
                          <a:srgbClr val="000000"/>
                        </a:solidFill>
                      </a:endParaRPr>
                    </a:p>
                  </p:txBody>
                </p:sp>
                <p:sp>
                  <p:nvSpPr>
                    <p:cNvPr id="50" name="TextBox 6"/>
                    <p:cNvSpPr txBox="1"/>
                    <p:nvPr/>
                  </p:nvSpPr>
                  <p:spPr>
                    <a:xfrm>
                      <a:off x="7276059" y="5856792"/>
                      <a:ext cx="558800" cy="391366"/>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2</a:t>
                      </a:r>
                    </a:p>
                  </p:txBody>
                </p:sp>
                <p:sp>
                  <p:nvSpPr>
                    <p:cNvPr id="51" name="TextBox 6"/>
                    <p:cNvSpPr txBox="1"/>
                    <p:nvPr/>
                  </p:nvSpPr>
                  <p:spPr>
                    <a:xfrm>
                      <a:off x="7685592" y="5856792"/>
                      <a:ext cx="558800" cy="391366"/>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3</a:t>
                      </a:r>
                      <a:endParaRPr lang="en-US" sz="1400" baseline="-25000" dirty="0">
                        <a:solidFill>
                          <a:srgbClr val="000000"/>
                        </a:solidFill>
                      </a:endParaRPr>
                    </a:p>
                  </p:txBody>
                </p:sp>
                <p:sp>
                  <p:nvSpPr>
                    <p:cNvPr id="52" name="TextBox 6"/>
                    <p:cNvSpPr txBox="1"/>
                    <p:nvPr/>
                  </p:nvSpPr>
                  <p:spPr>
                    <a:xfrm>
                      <a:off x="8033958" y="5856792"/>
                      <a:ext cx="558800" cy="391366"/>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4</a:t>
                      </a:r>
                    </a:p>
                  </p:txBody>
                </p:sp>
              </p:grpSp>
              <p:cxnSp>
                <p:nvCxnSpPr>
                  <p:cNvPr id="27" name="Straight Connector 26"/>
                  <p:cNvCxnSpPr/>
                  <p:nvPr/>
                </p:nvCxnSpPr>
                <p:spPr>
                  <a:xfrm>
                    <a:off x="4457700" y="5080000"/>
                    <a:ext cx="4597400" cy="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483100" y="3352800"/>
                    <a:ext cx="4597400" cy="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4457700" y="4229100"/>
                    <a:ext cx="4597400" cy="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0" name="Straight Connector 12"/>
                  <p:cNvCxnSpPr/>
                  <p:nvPr/>
                </p:nvCxnSpPr>
                <p:spPr>
                  <a:xfrm>
                    <a:off x="4470400" y="2514600"/>
                    <a:ext cx="4597400" cy="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9080499" y="4953000"/>
                    <a:ext cx="736601" cy="391366"/>
                  </a:xfrm>
                  <a:prstGeom prst="rect">
                    <a:avLst/>
                  </a:prstGeom>
                  <a:noFill/>
                </p:spPr>
                <p:txBody>
                  <a:bodyPr vert="horz" rtlCol="0">
                    <a:spAutoFit/>
                  </a:bodyPr>
                  <a:lstStyle/>
                  <a:p>
                    <a:r>
                      <a:rPr lang="en-US" sz="1400" smtClean="0">
                        <a:solidFill>
                          <a:srgbClr val="000000"/>
                        </a:solidFill>
                      </a:rPr>
                      <a:t>MR</a:t>
                    </a:r>
                    <a:r>
                      <a:rPr lang="en-US" sz="1400" baseline="-25000" smtClean="0">
                        <a:solidFill>
                          <a:srgbClr val="000000"/>
                        </a:solidFill>
                      </a:rPr>
                      <a:t>1</a:t>
                    </a:r>
                    <a:endParaRPr lang="en-US" sz="1400" baseline="-25000">
                      <a:solidFill>
                        <a:srgbClr val="000000"/>
                      </a:solidFill>
                    </a:endParaRPr>
                  </a:p>
                </p:txBody>
              </p:sp>
              <p:sp>
                <p:nvSpPr>
                  <p:cNvPr id="32" name="TextBox 31"/>
                  <p:cNvSpPr txBox="1"/>
                  <p:nvPr/>
                </p:nvSpPr>
                <p:spPr>
                  <a:xfrm>
                    <a:off x="9093199" y="4114799"/>
                    <a:ext cx="736601" cy="391366"/>
                  </a:xfrm>
                  <a:prstGeom prst="rect">
                    <a:avLst/>
                  </a:prstGeom>
                  <a:noFill/>
                </p:spPr>
                <p:txBody>
                  <a:bodyPr vert="horz" rtlCol="0">
                    <a:spAutoFit/>
                  </a:bodyPr>
                  <a:lstStyle/>
                  <a:p>
                    <a:r>
                      <a:rPr lang="en-US" sz="1400" smtClean="0">
                        <a:solidFill>
                          <a:srgbClr val="000000"/>
                        </a:solidFill>
                      </a:rPr>
                      <a:t>MR</a:t>
                    </a:r>
                    <a:r>
                      <a:rPr lang="en-US" sz="1400" baseline="-25000" smtClean="0">
                        <a:solidFill>
                          <a:srgbClr val="000000"/>
                        </a:solidFill>
                      </a:rPr>
                      <a:t>2</a:t>
                    </a:r>
                    <a:endParaRPr lang="en-US" sz="1400" baseline="-25000">
                      <a:solidFill>
                        <a:srgbClr val="000000"/>
                      </a:solidFill>
                    </a:endParaRPr>
                  </a:p>
                </p:txBody>
              </p:sp>
              <p:sp>
                <p:nvSpPr>
                  <p:cNvPr id="33" name="TextBox 32"/>
                  <p:cNvSpPr txBox="1"/>
                  <p:nvPr/>
                </p:nvSpPr>
                <p:spPr>
                  <a:xfrm>
                    <a:off x="9105899" y="3225801"/>
                    <a:ext cx="736601" cy="391366"/>
                  </a:xfrm>
                  <a:prstGeom prst="rect">
                    <a:avLst/>
                  </a:prstGeom>
                  <a:noFill/>
                </p:spPr>
                <p:txBody>
                  <a:bodyPr vert="horz" rtlCol="0">
                    <a:spAutoFit/>
                  </a:bodyPr>
                  <a:lstStyle/>
                  <a:p>
                    <a:r>
                      <a:rPr lang="en-US" sz="1400" smtClean="0">
                        <a:solidFill>
                          <a:srgbClr val="000000"/>
                        </a:solidFill>
                      </a:rPr>
                      <a:t>MR</a:t>
                    </a:r>
                    <a:r>
                      <a:rPr lang="en-US" sz="1400" baseline="-25000" smtClean="0">
                        <a:solidFill>
                          <a:srgbClr val="000000"/>
                        </a:solidFill>
                      </a:rPr>
                      <a:t>3</a:t>
                    </a:r>
                    <a:endParaRPr lang="en-US" sz="1400" baseline="-25000">
                      <a:solidFill>
                        <a:srgbClr val="000000"/>
                      </a:solidFill>
                    </a:endParaRPr>
                  </a:p>
                </p:txBody>
              </p:sp>
              <p:sp>
                <p:nvSpPr>
                  <p:cNvPr id="34" name="TextBox 33"/>
                  <p:cNvSpPr txBox="1"/>
                  <p:nvPr/>
                </p:nvSpPr>
                <p:spPr>
                  <a:xfrm>
                    <a:off x="9080499" y="2374900"/>
                    <a:ext cx="736601" cy="391366"/>
                  </a:xfrm>
                  <a:prstGeom prst="rect">
                    <a:avLst/>
                  </a:prstGeom>
                  <a:noFill/>
                </p:spPr>
                <p:txBody>
                  <a:bodyPr vert="horz" rtlCol="0">
                    <a:spAutoFit/>
                  </a:bodyPr>
                  <a:lstStyle/>
                  <a:p>
                    <a:r>
                      <a:rPr lang="en-US" sz="1400" smtClean="0">
                        <a:solidFill>
                          <a:srgbClr val="000000"/>
                        </a:solidFill>
                      </a:rPr>
                      <a:t>MR</a:t>
                    </a:r>
                    <a:r>
                      <a:rPr lang="en-US" sz="1400" baseline="-25000" smtClean="0">
                        <a:solidFill>
                          <a:srgbClr val="000000"/>
                        </a:solidFill>
                      </a:rPr>
                      <a:t>4</a:t>
                    </a:r>
                    <a:endParaRPr lang="en-US" sz="1400" baseline="-25000">
                      <a:solidFill>
                        <a:srgbClr val="000000"/>
                      </a:solidFill>
                    </a:endParaRPr>
                  </a:p>
                </p:txBody>
              </p:sp>
            </p:grpSp>
            <p:sp>
              <p:nvSpPr>
                <p:cNvPr id="22" name="TextBox 21"/>
                <p:cNvSpPr txBox="1"/>
                <p:nvPr/>
              </p:nvSpPr>
              <p:spPr>
                <a:xfrm>
                  <a:off x="4027749" y="4940302"/>
                  <a:ext cx="533400" cy="391366"/>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1</a:t>
                  </a:r>
                  <a:endParaRPr lang="en-US" sz="1400" baseline="-25000">
                    <a:solidFill>
                      <a:srgbClr val="000000"/>
                    </a:solidFill>
                  </a:endParaRPr>
                </a:p>
              </p:txBody>
            </p:sp>
            <p:sp>
              <p:nvSpPr>
                <p:cNvPr id="23" name="TextBox 22"/>
                <p:cNvSpPr txBox="1"/>
                <p:nvPr/>
              </p:nvSpPr>
              <p:spPr>
                <a:xfrm>
                  <a:off x="4053147" y="2374900"/>
                  <a:ext cx="533400" cy="391366"/>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4</a:t>
                  </a:r>
                  <a:endParaRPr lang="en-US" sz="1400" baseline="-25000">
                    <a:solidFill>
                      <a:srgbClr val="000000"/>
                    </a:solidFill>
                  </a:endParaRPr>
                </a:p>
              </p:txBody>
            </p:sp>
            <p:sp>
              <p:nvSpPr>
                <p:cNvPr id="24" name="TextBox 23"/>
                <p:cNvSpPr txBox="1"/>
                <p:nvPr/>
              </p:nvSpPr>
              <p:spPr>
                <a:xfrm>
                  <a:off x="4053148" y="3213099"/>
                  <a:ext cx="533400" cy="391366"/>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3</a:t>
                  </a:r>
                  <a:endParaRPr lang="en-US" sz="1400" baseline="-25000" dirty="0">
                    <a:solidFill>
                      <a:srgbClr val="000000"/>
                    </a:solidFill>
                  </a:endParaRPr>
                </a:p>
              </p:txBody>
            </p:sp>
            <p:sp>
              <p:nvSpPr>
                <p:cNvPr id="25" name="TextBox 24"/>
                <p:cNvSpPr txBox="1"/>
                <p:nvPr/>
              </p:nvSpPr>
              <p:spPr>
                <a:xfrm>
                  <a:off x="4053148" y="4114801"/>
                  <a:ext cx="533400" cy="391366"/>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2</a:t>
                  </a:r>
                  <a:endParaRPr lang="en-US" sz="1400" baseline="-25000">
                    <a:solidFill>
                      <a:srgbClr val="000000"/>
                    </a:solidFill>
                  </a:endParaRPr>
                </a:p>
              </p:txBody>
            </p:sp>
          </p:grpSp>
          <p:sp>
            <p:nvSpPr>
              <p:cNvPr id="11" name="TextBox 10"/>
              <p:cNvSpPr txBox="1"/>
              <p:nvPr/>
            </p:nvSpPr>
            <p:spPr>
              <a:xfrm>
                <a:off x="8445500" y="1765301"/>
                <a:ext cx="635000" cy="391366"/>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sp>
            <p:nvSpPr>
              <p:cNvPr id="12" name="TextBox 11"/>
              <p:cNvSpPr txBox="1"/>
              <p:nvPr/>
            </p:nvSpPr>
            <p:spPr>
              <a:xfrm>
                <a:off x="9156699" y="3555999"/>
                <a:ext cx="762001" cy="391366"/>
              </a:xfrm>
              <a:prstGeom prst="rect">
                <a:avLst/>
              </a:prstGeom>
              <a:noFill/>
            </p:spPr>
            <p:txBody>
              <a:bodyPr vert="horz" rtlCol="0">
                <a:spAutoFit/>
              </a:bodyPr>
              <a:lstStyle/>
              <a:p>
                <a:r>
                  <a:rPr lang="en-US" sz="1400" dirty="0" smtClean="0">
                    <a:solidFill>
                      <a:srgbClr val="000000"/>
                    </a:solidFill>
                  </a:rPr>
                  <a:t>AVC</a:t>
                </a:r>
                <a:endParaRPr lang="en-US" sz="1400" dirty="0">
                  <a:solidFill>
                    <a:srgbClr val="000000"/>
                  </a:solidFill>
                </a:endParaRPr>
              </a:p>
            </p:txBody>
          </p:sp>
          <p:sp>
            <p:nvSpPr>
              <p:cNvPr id="16" name="Freeform 15"/>
              <p:cNvSpPr/>
              <p:nvPr/>
            </p:nvSpPr>
            <p:spPr>
              <a:xfrm>
                <a:off x="4927600" y="2019300"/>
                <a:ext cx="3437891" cy="3437891"/>
              </a:xfrm>
              <a:custGeom>
                <a:avLst/>
                <a:gdLst/>
                <a:ahLst/>
                <a:cxnLst/>
                <a:rect l="0" t="0" r="0" b="0"/>
                <a:pathLst>
                  <a:path w="3437891" h="3437891">
                    <a:moveTo>
                      <a:pt x="0" y="2971800"/>
                    </a:moveTo>
                    <a:lnTo>
                      <a:pt x="0" y="2992120"/>
                    </a:lnTo>
                    <a:lnTo>
                      <a:pt x="5079" y="3011170"/>
                    </a:lnTo>
                    <a:lnTo>
                      <a:pt x="8890" y="3022600"/>
                    </a:lnTo>
                    <a:lnTo>
                      <a:pt x="87629" y="3125470"/>
                    </a:lnTo>
                    <a:lnTo>
                      <a:pt x="121920" y="3164840"/>
                    </a:lnTo>
                    <a:lnTo>
                      <a:pt x="139700" y="3177540"/>
                    </a:lnTo>
                    <a:lnTo>
                      <a:pt x="147320" y="3180079"/>
                    </a:lnTo>
                    <a:lnTo>
                      <a:pt x="153670" y="3186429"/>
                    </a:lnTo>
                    <a:lnTo>
                      <a:pt x="173990" y="3211829"/>
                    </a:lnTo>
                    <a:lnTo>
                      <a:pt x="252729" y="3274059"/>
                    </a:lnTo>
                    <a:lnTo>
                      <a:pt x="350520" y="3319779"/>
                    </a:lnTo>
                    <a:lnTo>
                      <a:pt x="426720" y="3362959"/>
                    </a:lnTo>
                    <a:lnTo>
                      <a:pt x="458470" y="3374390"/>
                    </a:lnTo>
                    <a:lnTo>
                      <a:pt x="499109" y="3385820"/>
                    </a:lnTo>
                    <a:lnTo>
                      <a:pt x="567690" y="3408679"/>
                    </a:lnTo>
                    <a:lnTo>
                      <a:pt x="671829" y="3430270"/>
                    </a:lnTo>
                    <a:lnTo>
                      <a:pt x="768350" y="3437890"/>
                    </a:lnTo>
                    <a:lnTo>
                      <a:pt x="1013459" y="3437890"/>
                    </a:lnTo>
                    <a:lnTo>
                      <a:pt x="1101090" y="3429000"/>
                    </a:lnTo>
                    <a:lnTo>
                      <a:pt x="1163320" y="3412490"/>
                    </a:lnTo>
                    <a:lnTo>
                      <a:pt x="1266190" y="3378200"/>
                    </a:lnTo>
                    <a:lnTo>
                      <a:pt x="1394459" y="3343909"/>
                    </a:lnTo>
                    <a:lnTo>
                      <a:pt x="1436370" y="3326129"/>
                    </a:lnTo>
                    <a:lnTo>
                      <a:pt x="1532890" y="3271520"/>
                    </a:lnTo>
                    <a:lnTo>
                      <a:pt x="1616709" y="3228340"/>
                    </a:lnTo>
                    <a:lnTo>
                      <a:pt x="1715769" y="3153409"/>
                    </a:lnTo>
                    <a:lnTo>
                      <a:pt x="1770380" y="3105150"/>
                    </a:lnTo>
                    <a:lnTo>
                      <a:pt x="1874519" y="3022600"/>
                    </a:lnTo>
                    <a:lnTo>
                      <a:pt x="1965959" y="2940050"/>
                    </a:lnTo>
                    <a:lnTo>
                      <a:pt x="2023109" y="2875279"/>
                    </a:lnTo>
                    <a:lnTo>
                      <a:pt x="2115819" y="2769870"/>
                    </a:lnTo>
                    <a:lnTo>
                      <a:pt x="2211069" y="2633979"/>
                    </a:lnTo>
                    <a:lnTo>
                      <a:pt x="2277109" y="2529840"/>
                    </a:lnTo>
                    <a:lnTo>
                      <a:pt x="2456180" y="2242820"/>
                    </a:lnTo>
                    <a:lnTo>
                      <a:pt x="2491740" y="2183129"/>
                    </a:lnTo>
                    <a:lnTo>
                      <a:pt x="2570480" y="2040890"/>
                    </a:lnTo>
                    <a:lnTo>
                      <a:pt x="2598419" y="1992629"/>
                    </a:lnTo>
                    <a:lnTo>
                      <a:pt x="2635250" y="1903729"/>
                    </a:lnTo>
                    <a:lnTo>
                      <a:pt x="2665730" y="1844040"/>
                    </a:lnTo>
                    <a:lnTo>
                      <a:pt x="2717800" y="1731009"/>
                    </a:lnTo>
                    <a:lnTo>
                      <a:pt x="2771140" y="1611629"/>
                    </a:lnTo>
                    <a:lnTo>
                      <a:pt x="2823209" y="1489709"/>
                    </a:lnTo>
                    <a:lnTo>
                      <a:pt x="2901950" y="1311909"/>
                    </a:lnTo>
                    <a:lnTo>
                      <a:pt x="2937509" y="1235709"/>
                    </a:lnTo>
                    <a:lnTo>
                      <a:pt x="2971800" y="1148079"/>
                    </a:lnTo>
                    <a:lnTo>
                      <a:pt x="3026409" y="1008379"/>
                    </a:lnTo>
                    <a:lnTo>
                      <a:pt x="3065780" y="882650"/>
                    </a:lnTo>
                    <a:lnTo>
                      <a:pt x="3122930" y="777239"/>
                    </a:lnTo>
                    <a:lnTo>
                      <a:pt x="3175000" y="693420"/>
                    </a:lnTo>
                    <a:lnTo>
                      <a:pt x="3211830" y="593089"/>
                    </a:lnTo>
                    <a:lnTo>
                      <a:pt x="3298190" y="331470"/>
                    </a:lnTo>
                    <a:lnTo>
                      <a:pt x="3335019" y="248920"/>
                    </a:lnTo>
                    <a:lnTo>
                      <a:pt x="3364230" y="161289"/>
                    </a:lnTo>
                    <a:lnTo>
                      <a:pt x="3407409" y="71120"/>
                    </a:lnTo>
                    <a:lnTo>
                      <a:pt x="3425190" y="49529"/>
                    </a:lnTo>
                    <a:lnTo>
                      <a:pt x="3430269" y="40639"/>
                    </a:lnTo>
                    <a:lnTo>
                      <a:pt x="3437890" y="0"/>
                    </a:lnTo>
                  </a:path>
                </a:pathLst>
              </a:custGeom>
              <a:ln w="5372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17" name="Freeform 16"/>
              <p:cNvSpPr/>
              <p:nvPr/>
            </p:nvSpPr>
            <p:spPr>
              <a:xfrm>
                <a:off x="4991100" y="3479800"/>
                <a:ext cx="4254501" cy="1512571"/>
              </a:xfrm>
              <a:custGeom>
                <a:avLst/>
                <a:gdLst/>
                <a:ahLst/>
                <a:cxnLst/>
                <a:rect l="0" t="0" r="0" b="0"/>
                <a:pathLst>
                  <a:path w="4254501" h="1512571">
                    <a:moveTo>
                      <a:pt x="0" y="1275079"/>
                    </a:moveTo>
                    <a:lnTo>
                      <a:pt x="16509" y="1281429"/>
                    </a:lnTo>
                    <a:lnTo>
                      <a:pt x="50800" y="1306829"/>
                    </a:lnTo>
                    <a:lnTo>
                      <a:pt x="166370" y="1352550"/>
                    </a:lnTo>
                    <a:lnTo>
                      <a:pt x="300990" y="1372870"/>
                    </a:lnTo>
                    <a:lnTo>
                      <a:pt x="434340" y="1404620"/>
                    </a:lnTo>
                    <a:lnTo>
                      <a:pt x="562609" y="1440179"/>
                    </a:lnTo>
                    <a:lnTo>
                      <a:pt x="615950" y="1450340"/>
                    </a:lnTo>
                    <a:lnTo>
                      <a:pt x="734059" y="1470659"/>
                    </a:lnTo>
                    <a:lnTo>
                      <a:pt x="850900" y="1487170"/>
                    </a:lnTo>
                    <a:lnTo>
                      <a:pt x="896620" y="1493520"/>
                    </a:lnTo>
                    <a:lnTo>
                      <a:pt x="1014729" y="1497329"/>
                    </a:lnTo>
                    <a:lnTo>
                      <a:pt x="1123950" y="1502409"/>
                    </a:lnTo>
                    <a:lnTo>
                      <a:pt x="1198879" y="1510029"/>
                    </a:lnTo>
                    <a:lnTo>
                      <a:pt x="1328420" y="1512570"/>
                    </a:lnTo>
                    <a:lnTo>
                      <a:pt x="1435100" y="1512570"/>
                    </a:lnTo>
                    <a:lnTo>
                      <a:pt x="1522730" y="1508759"/>
                    </a:lnTo>
                    <a:lnTo>
                      <a:pt x="1639569" y="1501140"/>
                    </a:lnTo>
                    <a:lnTo>
                      <a:pt x="1755140" y="1494790"/>
                    </a:lnTo>
                    <a:lnTo>
                      <a:pt x="1800859" y="1487170"/>
                    </a:lnTo>
                    <a:lnTo>
                      <a:pt x="1926590" y="1473200"/>
                    </a:lnTo>
                    <a:lnTo>
                      <a:pt x="2044700" y="1443990"/>
                    </a:lnTo>
                    <a:lnTo>
                      <a:pt x="2174240" y="1416050"/>
                    </a:lnTo>
                    <a:lnTo>
                      <a:pt x="2273300" y="1390650"/>
                    </a:lnTo>
                    <a:lnTo>
                      <a:pt x="2289809" y="1389379"/>
                    </a:lnTo>
                    <a:lnTo>
                      <a:pt x="2319019" y="1379220"/>
                    </a:lnTo>
                    <a:lnTo>
                      <a:pt x="2346959" y="1367790"/>
                    </a:lnTo>
                    <a:lnTo>
                      <a:pt x="2475230" y="1332229"/>
                    </a:lnTo>
                    <a:lnTo>
                      <a:pt x="2540000" y="1306829"/>
                    </a:lnTo>
                    <a:lnTo>
                      <a:pt x="2584450" y="1285240"/>
                    </a:lnTo>
                    <a:lnTo>
                      <a:pt x="2627630" y="1275079"/>
                    </a:lnTo>
                    <a:lnTo>
                      <a:pt x="2716530" y="1231900"/>
                    </a:lnTo>
                    <a:lnTo>
                      <a:pt x="2788919" y="1198879"/>
                    </a:lnTo>
                    <a:lnTo>
                      <a:pt x="2853690" y="1162050"/>
                    </a:lnTo>
                    <a:lnTo>
                      <a:pt x="2923540" y="1118870"/>
                    </a:lnTo>
                    <a:lnTo>
                      <a:pt x="2998469" y="1075690"/>
                    </a:lnTo>
                    <a:lnTo>
                      <a:pt x="3059430" y="1035050"/>
                    </a:lnTo>
                    <a:lnTo>
                      <a:pt x="3112769" y="1005840"/>
                    </a:lnTo>
                    <a:lnTo>
                      <a:pt x="3135630" y="990600"/>
                    </a:lnTo>
                    <a:lnTo>
                      <a:pt x="3216909" y="946150"/>
                    </a:lnTo>
                    <a:lnTo>
                      <a:pt x="3326130" y="880109"/>
                    </a:lnTo>
                    <a:lnTo>
                      <a:pt x="3382009" y="839470"/>
                    </a:lnTo>
                    <a:lnTo>
                      <a:pt x="3417569" y="819150"/>
                    </a:lnTo>
                    <a:lnTo>
                      <a:pt x="3444240" y="807720"/>
                    </a:lnTo>
                    <a:lnTo>
                      <a:pt x="3495040" y="772159"/>
                    </a:lnTo>
                    <a:lnTo>
                      <a:pt x="3545840" y="725170"/>
                    </a:lnTo>
                    <a:lnTo>
                      <a:pt x="3589019" y="690879"/>
                    </a:lnTo>
                    <a:lnTo>
                      <a:pt x="3648709" y="652779"/>
                    </a:lnTo>
                    <a:lnTo>
                      <a:pt x="3702050" y="614679"/>
                    </a:lnTo>
                    <a:lnTo>
                      <a:pt x="3747769" y="568959"/>
                    </a:lnTo>
                    <a:lnTo>
                      <a:pt x="3793490" y="523240"/>
                    </a:lnTo>
                    <a:lnTo>
                      <a:pt x="3837940" y="478790"/>
                    </a:lnTo>
                    <a:lnTo>
                      <a:pt x="3876040" y="434340"/>
                    </a:lnTo>
                    <a:lnTo>
                      <a:pt x="3910330" y="406400"/>
                    </a:lnTo>
                    <a:lnTo>
                      <a:pt x="3931919" y="379729"/>
                    </a:lnTo>
                    <a:lnTo>
                      <a:pt x="3958590" y="344170"/>
                    </a:lnTo>
                    <a:lnTo>
                      <a:pt x="3987800" y="304800"/>
                    </a:lnTo>
                    <a:lnTo>
                      <a:pt x="4013200" y="273050"/>
                    </a:lnTo>
                    <a:lnTo>
                      <a:pt x="4033519" y="247650"/>
                    </a:lnTo>
                    <a:lnTo>
                      <a:pt x="4069080" y="205740"/>
                    </a:lnTo>
                    <a:lnTo>
                      <a:pt x="4095750" y="172720"/>
                    </a:lnTo>
                    <a:lnTo>
                      <a:pt x="4136390" y="125729"/>
                    </a:lnTo>
                    <a:lnTo>
                      <a:pt x="4160519" y="97790"/>
                    </a:lnTo>
                    <a:lnTo>
                      <a:pt x="4196080" y="54609"/>
                    </a:lnTo>
                    <a:lnTo>
                      <a:pt x="4254500" y="0"/>
                    </a:lnTo>
                  </a:path>
                </a:pathLst>
              </a:custGeom>
              <a:ln w="4191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18" name="Straight Connector 17"/>
              <p:cNvCxnSpPr/>
              <p:nvPr/>
            </p:nvCxnSpPr>
            <p:spPr>
              <a:xfrm flipV="1">
                <a:off x="6692900" y="2120900"/>
                <a:ext cx="1536700" cy="825500"/>
              </a:xfrm>
              <a:prstGeom prst="line">
                <a:avLst/>
              </a:prstGeom>
              <a:ln w="38100" cap="sq" cmpd="sng" algn="ctr">
                <a:solidFill>
                  <a:srgbClr val="FF6820"/>
                </a:solidFill>
                <a:prstDash val="dot"/>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629400" y="3289300"/>
                <a:ext cx="165100" cy="1612900"/>
              </a:xfrm>
              <a:prstGeom prst="line">
                <a:avLst/>
              </a:prstGeom>
              <a:ln w="38100" cap="sq" cmpd="sng" algn="ctr">
                <a:solidFill>
                  <a:srgbClr val="FF6820"/>
                </a:solidFill>
                <a:prstDash val="dot"/>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673601" y="2971800"/>
                <a:ext cx="2286001" cy="391366"/>
              </a:xfrm>
              <a:prstGeom prst="rect">
                <a:avLst/>
              </a:prstGeom>
              <a:noFill/>
            </p:spPr>
            <p:txBody>
              <a:bodyPr vert="horz" rtlCol="0">
                <a:spAutoFit/>
              </a:bodyPr>
              <a:lstStyle/>
              <a:p>
                <a:r>
                  <a:rPr lang="en-US" sz="1400" b="1" dirty="0" smtClean="0">
                    <a:solidFill>
                      <a:srgbClr val="FF6820"/>
                    </a:solidFill>
                  </a:rPr>
                  <a:t>Firm's Supply curve</a:t>
                </a:r>
                <a:endParaRPr lang="en-US" sz="1400" b="1" dirty="0">
                  <a:solidFill>
                    <a:srgbClr val="FF6820"/>
                  </a:solidFill>
                </a:endParaRPr>
              </a:p>
            </p:txBody>
          </p:sp>
        </p:grpSp>
        <p:cxnSp>
          <p:nvCxnSpPr>
            <p:cNvPr id="8" name="Straight Connector 7"/>
            <p:cNvCxnSpPr/>
            <p:nvPr/>
          </p:nvCxnSpPr>
          <p:spPr>
            <a:xfrm>
              <a:off x="6724482" y="4475269"/>
              <a:ext cx="0" cy="631240"/>
            </a:xfrm>
            <a:prstGeom prst="line">
              <a:avLst/>
            </a:prstGeom>
            <a:ln w="38100">
              <a:solidFill>
                <a:srgbClr val="FFFF00"/>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7140714" y="3961813"/>
              <a:ext cx="22682" cy="1144696"/>
            </a:xfrm>
            <a:prstGeom prst="line">
              <a:avLst/>
            </a:prstGeom>
            <a:ln w="38100">
              <a:solidFill>
                <a:srgbClr val="FFFF00"/>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7467600" y="3302794"/>
              <a:ext cx="22682" cy="1803715"/>
            </a:xfrm>
            <a:prstGeom prst="line">
              <a:avLst/>
            </a:prstGeom>
            <a:ln w="38100">
              <a:solidFill>
                <a:srgbClr val="FFFF00"/>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817168" y="2706647"/>
              <a:ext cx="22682" cy="2399862"/>
            </a:xfrm>
            <a:prstGeom prst="line">
              <a:avLst/>
            </a:prstGeom>
            <a:ln w="38100">
              <a:solidFill>
                <a:srgbClr val="FFFF00"/>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54" name="TextBox 53"/>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MC as the Firm’s Supply Curve</a:t>
            </a:r>
            <a:endParaRPr lang="en-US" sz="1400" i="1" dirty="0">
              <a:latin typeface="Lucida Sans - 20"/>
            </a:endParaRPr>
          </a:p>
        </p:txBody>
      </p:sp>
    </p:spTree>
    <p:extLst>
      <p:ext uri="{BB962C8B-B14F-4D97-AF65-F5344CB8AC3E}">
        <p14:creationId xmlns:p14="http://schemas.microsoft.com/office/powerpoint/2010/main" val="6163056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1846659"/>
          </a:xfrm>
          <a:prstGeom prst="rect">
            <a:avLst/>
          </a:prstGeom>
          <a:noFill/>
        </p:spPr>
        <p:txBody>
          <a:bodyPr wrap="square" rtlCol="0">
            <a:spAutoFit/>
          </a:bodyPr>
          <a:lstStyle/>
          <a:p>
            <a:r>
              <a:rPr lang="en-US" sz="2400" dirty="0" smtClean="0">
                <a:solidFill>
                  <a:srgbClr val="FF0000"/>
                </a:solidFill>
              </a:rPr>
              <a:t>Marginal Cost as the Individual Firm’s “Supply” Curve</a:t>
            </a:r>
          </a:p>
          <a:p>
            <a:pPr marL="285750" indent="-285750">
              <a:buFont typeface="Arial" pitchFamily="34" charset="0"/>
              <a:buChar char="•"/>
            </a:pPr>
            <a:r>
              <a:rPr lang="en-US" dirty="0">
                <a:cs typeface="Arial" pitchFamily="34" charset="0"/>
              </a:rPr>
              <a:t>The MC increases as </a:t>
            </a:r>
            <a:r>
              <a:rPr lang="en-US" dirty="0" smtClean="0">
                <a:cs typeface="Arial" pitchFamily="34" charset="0"/>
              </a:rPr>
              <a:t>output </a:t>
            </a:r>
            <a:r>
              <a:rPr lang="en-US" dirty="0">
                <a:cs typeface="Arial" pitchFamily="34" charset="0"/>
              </a:rPr>
              <a:t>increases because of diminishing marginal </a:t>
            </a:r>
            <a:r>
              <a:rPr lang="en-US" dirty="0" smtClean="0">
                <a:cs typeface="Arial" pitchFamily="34" charset="0"/>
              </a:rPr>
              <a:t>returns</a:t>
            </a:r>
          </a:p>
          <a:p>
            <a:pPr marL="285750" indent="-285750">
              <a:buFont typeface="Arial" pitchFamily="34" charset="0"/>
              <a:buChar char="•"/>
            </a:pPr>
            <a:r>
              <a:rPr lang="en-US" dirty="0" smtClean="0">
                <a:cs typeface="Arial" pitchFamily="34" charset="0"/>
              </a:rPr>
              <a:t>Since </a:t>
            </a:r>
            <a:r>
              <a:rPr lang="en-US" dirty="0">
                <a:cs typeface="Arial" pitchFamily="34" charset="0"/>
              </a:rPr>
              <a:t>the MC increases at higher level of </a:t>
            </a:r>
            <a:r>
              <a:rPr lang="en-US" dirty="0" smtClean="0">
                <a:cs typeface="Arial" pitchFamily="34" charset="0"/>
              </a:rPr>
              <a:t>output</a:t>
            </a:r>
            <a:r>
              <a:rPr lang="en-US" dirty="0">
                <a:cs typeface="Arial" pitchFamily="34" charset="0"/>
              </a:rPr>
              <a:t>, firms require a higher prices in order for them to increase output, so they can maintain the MR=MC level and maximize </a:t>
            </a:r>
            <a:r>
              <a:rPr lang="en-US" dirty="0" smtClean="0">
                <a:cs typeface="Arial" pitchFamily="34" charset="0"/>
              </a:rPr>
              <a:t>profits.</a:t>
            </a:r>
          </a:p>
          <a:p>
            <a:pPr marL="285750" indent="-285750">
              <a:buFont typeface="Arial" pitchFamily="34" charset="0"/>
              <a:buChar char="•"/>
            </a:pPr>
            <a:r>
              <a:rPr lang="en-US" dirty="0" smtClean="0">
                <a:cs typeface="Arial" pitchFamily="34" charset="0"/>
              </a:rPr>
              <a:t>In </a:t>
            </a:r>
            <a:r>
              <a:rPr lang="en-US" dirty="0">
                <a:cs typeface="Arial" pitchFamily="34" charset="0"/>
              </a:rPr>
              <a:t>other words, the MC curve represents the relationship between price and quantity supplied. This is a direct relationship (demonstrating the law of supply!)</a:t>
            </a:r>
          </a:p>
        </p:txBody>
      </p:sp>
      <p:grpSp>
        <p:nvGrpSpPr>
          <p:cNvPr id="45" name="Group 44"/>
          <p:cNvGrpSpPr/>
          <p:nvPr/>
        </p:nvGrpSpPr>
        <p:grpSpPr>
          <a:xfrm>
            <a:off x="4737100" y="2636506"/>
            <a:ext cx="4483100" cy="2964194"/>
            <a:chOff x="5003800" y="1574800"/>
            <a:chExt cx="4483100" cy="3557032"/>
          </a:xfrm>
        </p:grpSpPr>
        <p:grpSp>
          <p:nvGrpSpPr>
            <p:cNvPr id="47" name="Group 8"/>
            <p:cNvGrpSpPr/>
            <p:nvPr/>
          </p:nvGrpSpPr>
          <p:grpSpPr>
            <a:xfrm>
              <a:off x="5003800" y="1574800"/>
              <a:ext cx="4152900" cy="3557032"/>
              <a:chOff x="5003800" y="1574800"/>
              <a:chExt cx="4152900" cy="3557032"/>
            </a:xfrm>
          </p:grpSpPr>
          <p:cxnSp>
            <p:nvCxnSpPr>
              <p:cNvPr id="59" name="Straight Connector 58"/>
              <p:cNvCxnSpPr/>
              <p:nvPr/>
            </p:nvCxnSpPr>
            <p:spPr>
              <a:xfrm>
                <a:off x="5316601" y="1649729"/>
                <a:ext cx="0" cy="303822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0" name="Straight Connector 4"/>
              <p:cNvCxnSpPr/>
              <p:nvPr/>
            </p:nvCxnSpPr>
            <p:spPr>
              <a:xfrm>
                <a:off x="5302250" y="4687951"/>
                <a:ext cx="3556634"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1" name="TextBox 5"/>
              <p:cNvSpPr txBox="1"/>
              <p:nvPr/>
            </p:nvSpPr>
            <p:spPr>
              <a:xfrm>
                <a:off x="5003800" y="1587500"/>
                <a:ext cx="381000" cy="369332"/>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62" name="TextBox 6"/>
              <p:cNvSpPr txBox="1"/>
              <p:nvPr/>
            </p:nvSpPr>
            <p:spPr>
              <a:xfrm>
                <a:off x="8699500" y="4762500"/>
                <a:ext cx="457200" cy="369332"/>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63" name="TextBox 7"/>
              <p:cNvSpPr txBox="1"/>
              <p:nvPr/>
            </p:nvSpPr>
            <p:spPr>
              <a:xfrm>
                <a:off x="6806043" y="1574800"/>
                <a:ext cx="1016000" cy="406265"/>
              </a:xfrm>
              <a:prstGeom prst="rect">
                <a:avLst/>
              </a:prstGeom>
              <a:noFill/>
            </p:spPr>
            <p:txBody>
              <a:bodyPr vert="horz" rtlCol="0">
                <a:spAutoFit/>
              </a:bodyPr>
              <a:lstStyle/>
              <a:p>
                <a:r>
                  <a:rPr lang="en-US" sz="1600" b="1" dirty="0" smtClean="0">
                    <a:solidFill>
                      <a:srgbClr val="800080"/>
                    </a:solidFill>
                  </a:rPr>
                  <a:t>PC Firm</a:t>
                </a:r>
                <a:endParaRPr lang="en-US" sz="1600" b="1" dirty="0">
                  <a:solidFill>
                    <a:srgbClr val="800080"/>
                  </a:solidFill>
                </a:endParaRPr>
              </a:p>
            </p:txBody>
          </p:sp>
        </p:grpSp>
        <p:sp>
          <p:nvSpPr>
            <p:cNvPr id="48" name="TextBox 47"/>
            <p:cNvSpPr txBox="1"/>
            <p:nvPr/>
          </p:nvSpPr>
          <p:spPr>
            <a:xfrm>
              <a:off x="8331200" y="1638300"/>
              <a:ext cx="533400" cy="369332"/>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sp>
          <p:nvSpPr>
            <p:cNvPr id="49" name="TextBox 48"/>
            <p:cNvSpPr txBox="1"/>
            <p:nvPr/>
          </p:nvSpPr>
          <p:spPr>
            <a:xfrm>
              <a:off x="8877300" y="2984500"/>
              <a:ext cx="609600" cy="369332"/>
            </a:xfrm>
            <a:prstGeom prst="rect">
              <a:avLst/>
            </a:prstGeom>
            <a:noFill/>
          </p:spPr>
          <p:txBody>
            <a:bodyPr vert="horz" rtlCol="0">
              <a:spAutoFit/>
            </a:bodyPr>
            <a:lstStyle/>
            <a:p>
              <a:r>
                <a:rPr lang="en-US" sz="1400" smtClean="0">
                  <a:solidFill>
                    <a:srgbClr val="000000"/>
                  </a:solidFill>
                </a:rPr>
                <a:t>AVC</a:t>
              </a:r>
              <a:endParaRPr lang="en-US" sz="1400">
                <a:solidFill>
                  <a:srgbClr val="000000"/>
                </a:solidFill>
              </a:endParaRPr>
            </a:p>
          </p:txBody>
        </p:sp>
        <p:sp>
          <p:nvSpPr>
            <p:cNvPr id="54" name="Freeform 53"/>
            <p:cNvSpPr/>
            <p:nvPr/>
          </p:nvSpPr>
          <p:spPr>
            <a:xfrm>
              <a:off x="5669279" y="1827529"/>
              <a:ext cx="2616202" cy="2597151"/>
            </a:xfrm>
            <a:custGeom>
              <a:avLst/>
              <a:gdLst/>
              <a:ahLst/>
              <a:cxnLst/>
              <a:rect l="0" t="0" r="0" b="0"/>
              <a:pathLst>
                <a:path w="2616202" h="2597151">
                  <a:moveTo>
                    <a:pt x="0" y="2244091"/>
                  </a:moveTo>
                  <a:lnTo>
                    <a:pt x="0" y="2260600"/>
                  </a:lnTo>
                  <a:lnTo>
                    <a:pt x="3811" y="2275841"/>
                  </a:lnTo>
                  <a:lnTo>
                    <a:pt x="6350" y="2283461"/>
                  </a:lnTo>
                  <a:lnTo>
                    <a:pt x="67311" y="2360930"/>
                  </a:lnTo>
                  <a:lnTo>
                    <a:pt x="92711" y="2391411"/>
                  </a:lnTo>
                  <a:lnTo>
                    <a:pt x="106680" y="2400300"/>
                  </a:lnTo>
                  <a:lnTo>
                    <a:pt x="113030" y="2402841"/>
                  </a:lnTo>
                  <a:lnTo>
                    <a:pt x="116841" y="2406650"/>
                  </a:lnTo>
                  <a:lnTo>
                    <a:pt x="132080" y="2426971"/>
                  </a:lnTo>
                  <a:lnTo>
                    <a:pt x="193041" y="2472691"/>
                  </a:lnTo>
                  <a:lnTo>
                    <a:pt x="266700" y="2508250"/>
                  </a:lnTo>
                  <a:lnTo>
                    <a:pt x="325121" y="2540000"/>
                  </a:lnTo>
                  <a:lnTo>
                    <a:pt x="349250" y="2548891"/>
                  </a:lnTo>
                  <a:lnTo>
                    <a:pt x="379730" y="2556511"/>
                  </a:lnTo>
                  <a:lnTo>
                    <a:pt x="433071" y="2574291"/>
                  </a:lnTo>
                  <a:lnTo>
                    <a:pt x="510541" y="2592071"/>
                  </a:lnTo>
                  <a:lnTo>
                    <a:pt x="585471" y="2597150"/>
                  </a:lnTo>
                  <a:lnTo>
                    <a:pt x="770891" y="2597150"/>
                  </a:lnTo>
                  <a:lnTo>
                    <a:pt x="838201" y="2590800"/>
                  </a:lnTo>
                  <a:lnTo>
                    <a:pt x="885190" y="2578100"/>
                  </a:lnTo>
                  <a:lnTo>
                    <a:pt x="963930" y="2551430"/>
                  </a:lnTo>
                  <a:lnTo>
                    <a:pt x="1060451" y="2526030"/>
                  </a:lnTo>
                  <a:lnTo>
                    <a:pt x="1092201" y="2513330"/>
                  </a:lnTo>
                  <a:lnTo>
                    <a:pt x="1165861" y="2470150"/>
                  </a:lnTo>
                  <a:lnTo>
                    <a:pt x="1230630" y="2438400"/>
                  </a:lnTo>
                  <a:lnTo>
                    <a:pt x="1305561" y="2381250"/>
                  </a:lnTo>
                  <a:lnTo>
                    <a:pt x="1347471" y="2345691"/>
                  </a:lnTo>
                  <a:lnTo>
                    <a:pt x="1426211" y="2283461"/>
                  </a:lnTo>
                  <a:lnTo>
                    <a:pt x="1496061" y="2221230"/>
                  </a:lnTo>
                  <a:lnTo>
                    <a:pt x="1539240" y="2171700"/>
                  </a:lnTo>
                  <a:lnTo>
                    <a:pt x="1609090" y="2091691"/>
                  </a:lnTo>
                  <a:lnTo>
                    <a:pt x="1682751" y="1990091"/>
                  </a:lnTo>
                  <a:lnTo>
                    <a:pt x="1732280" y="1911350"/>
                  </a:lnTo>
                  <a:lnTo>
                    <a:pt x="1868171" y="1694180"/>
                  </a:lnTo>
                  <a:lnTo>
                    <a:pt x="1896111" y="1649730"/>
                  </a:lnTo>
                  <a:lnTo>
                    <a:pt x="1955801" y="1541780"/>
                  </a:lnTo>
                  <a:lnTo>
                    <a:pt x="1977390" y="1506221"/>
                  </a:lnTo>
                  <a:lnTo>
                    <a:pt x="2005330" y="1437641"/>
                  </a:lnTo>
                  <a:lnTo>
                    <a:pt x="2026921" y="1393191"/>
                  </a:lnTo>
                  <a:lnTo>
                    <a:pt x="2067561" y="1308100"/>
                  </a:lnTo>
                  <a:lnTo>
                    <a:pt x="2108201" y="1217931"/>
                  </a:lnTo>
                  <a:lnTo>
                    <a:pt x="2148840" y="1126491"/>
                  </a:lnTo>
                  <a:lnTo>
                    <a:pt x="2208530" y="991871"/>
                  </a:lnTo>
                  <a:lnTo>
                    <a:pt x="2233930" y="933450"/>
                  </a:lnTo>
                  <a:lnTo>
                    <a:pt x="2260601" y="867410"/>
                  </a:lnTo>
                  <a:lnTo>
                    <a:pt x="2302511" y="762000"/>
                  </a:lnTo>
                  <a:lnTo>
                    <a:pt x="2332990" y="668021"/>
                  </a:lnTo>
                  <a:lnTo>
                    <a:pt x="2374901" y="588010"/>
                  </a:lnTo>
                  <a:lnTo>
                    <a:pt x="2415540" y="524510"/>
                  </a:lnTo>
                  <a:lnTo>
                    <a:pt x="2443480" y="448310"/>
                  </a:lnTo>
                  <a:lnTo>
                    <a:pt x="2509521" y="250191"/>
                  </a:lnTo>
                  <a:lnTo>
                    <a:pt x="2537461" y="187960"/>
                  </a:lnTo>
                  <a:lnTo>
                    <a:pt x="2560321" y="123191"/>
                  </a:lnTo>
                  <a:lnTo>
                    <a:pt x="2592071" y="53341"/>
                  </a:lnTo>
                  <a:lnTo>
                    <a:pt x="2606040" y="38100"/>
                  </a:lnTo>
                  <a:lnTo>
                    <a:pt x="2608580" y="30481"/>
                  </a:lnTo>
                  <a:lnTo>
                    <a:pt x="2616201" y="0"/>
                  </a:lnTo>
                </a:path>
              </a:pathLst>
            </a:custGeom>
            <a:ln w="4076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55" name="Freeform 54"/>
            <p:cNvSpPr/>
            <p:nvPr/>
          </p:nvSpPr>
          <p:spPr>
            <a:xfrm>
              <a:off x="5718809" y="2931160"/>
              <a:ext cx="3234692" cy="1143000"/>
            </a:xfrm>
            <a:custGeom>
              <a:avLst/>
              <a:gdLst/>
              <a:ahLst/>
              <a:cxnLst/>
              <a:rect l="0" t="0" r="0" b="0"/>
              <a:pathLst>
                <a:path w="3234692" h="1143000">
                  <a:moveTo>
                    <a:pt x="0" y="962660"/>
                  </a:moveTo>
                  <a:lnTo>
                    <a:pt x="11431" y="966469"/>
                  </a:lnTo>
                  <a:lnTo>
                    <a:pt x="38100" y="986790"/>
                  </a:lnTo>
                  <a:lnTo>
                    <a:pt x="125731" y="1021080"/>
                  </a:lnTo>
                  <a:lnTo>
                    <a:pt x="227331" y="1036319"/>
                  </a:lnTo>
                  <a:lnTo>
                    <a:pt x="330200" y="1060449"/>
                  </a:lnTo>
                  <a:lnTo>
                    <a:pt x="426720" y="1088390"/>
                  </a:lnTo>
                  <a:lnTo>
                    <a:pt x="468631" y="1094740"/>
                  </a:lnTo>
                  <a:lnTo>
                    <a:pt x="557531" y="1109980"/>
                  </a:lnTo>
                  <a:lnTo>
                    <a:pt x="646431" y="1122680"/>
                  </a:lnTo>
                  <a:lnTo>
                    <a:pt x="680720" y="1127760"/>
                  </a:lnTo>
                  <a:lnTo>
                    <a:pt x="770891" y="1130299"/>
                  </a:lnTo>
                  <a:lnTo>
                    <a:pt x="854710" y="1134110"/>
                  </a:lnTo>
                  <a:lnTo>
                    <a:pt x="911860" y="1139190"/>
                  </a:lnTo>
                  <a:lnTo>
                    <a:pt x="1009650" y="1142999"/>
                  </a:lnTo>
                  <a:lnTo>
                    <a:pt x="1090931" y="1142999"/>
                  </a:lnTo>
                  <a:lnTo>
                    <a:pt x="1156971" y="1139190"/>
                  </a:lnTo>
                  <a:lnTo>
                    <a:pt x="1245871" y="1132840"/>
                  </a:lnTo>
                  <a:lnTo>
                    <a:pt x="1333500" y="1129030"/>
                  </a:lnTo>
                  <a:lnTo>
                    <a:pt x="1369060" y="1122680"/>
                  </a:lnTo>
                  <a:lnTo>
                    <a:pt x="1464310" y="1111249"/>
                  </a:lnTo>
                  <a:lnTo>
                    <a:pt x="1554481" y="1090930"/>
                  </a:lnTo>
                  <a:lnTo>
                    <a:pt x="1652271" y="1069340"/>
                  </a:lnTo>
                  <a:lnTo>
                    <a:pt x="1728471" y="1050290"/>
                  </a:lnTo>
                  <a:lnTo>
                    <a:pt x="1739900" y="1049019"/>
                  </a:lnTo>
                  <a:lnTo>
                    <a:pt x="1762760" y="1041399"/>
                  </a:lnTo>
                  <a:lnTo>
                    <a:pt x="1784350" y="1033780"/>
                  </a:lnTo>
                  <a:lnTo>
                    <a:pt x="1882141" y="1005840"/>
                  </a:lnTo>
                  <a:lnTo>
                    <a:pt x="1931671" y="986790"/>
                  </a:lnTo>
                  <a:lnTo>
                    <a:pt x="1964691" y="971549"/>
                  </a:lnTo>
                  <a:lnTo>
                    <a:pt x="1997710" y="962660"/>
                  </a:lnTo>
                  <a:lnTo>
                    <a:pt x="2065021" y="929640"/>
                  </a:lnTo>
                  <a:lnTo>
                    <a:pt x="2119631" y="905510"/>
                  </a:lnTo>
                  <a:lnTo>
                    <a:pt x="2170431" y="877569"/>
                  </a:lnTo>
                  <a:lnTo>
                    <a:pt x="2223771" y="844549"/>
                  </a:lnTo>
                  <a:lnTo>
                    <a:pt x="2279650" y="812799"/>
                  </a:lnTo>
                  <a:lnTo>
                    <a:pt x="2325371" y="781049"/>
                  </a:lnTo>
                  <a:lnTo>
                    <a:pt x="2367281" y="759460"/>
                  </a:lnTo>
                  <a:lnTo>
                    <a:pt x="2383791" y="748030"/>
                  </a:lnTo>
                  <a:lnTo>
                    <a:pt x="2446021" y="715010"/>
                  </a:lnTo>
                  <a:lnTo>
                    <a:pt x="2528571" y="664210"/>
                  </a:lnTo>
                  <a:lnTo>
                    <a:pt x="2571750" y="633730"/>
                  </a:lnTo>
                  <a:lnTo>
                    <a:pt x="2599691" y="618490"/>
                  </a:lnTo>
                  <a:lnTo>
                    <a:pt x="2618741" y="609599"/>
                  </a:lnTo>
                  <a:lnTo>
                    <a:pt x="2658110" y="582930"/>
                  </a:lnTo>
                  <a:lnTo>
                    <a:pt x="2696210" y="547369"/>
                  </a:lnTo>
                  <a:lnTo>
                    <a:pt x="2729231" y="521969"/>
                  </a:lnTo>
                  <a:lnTo>
                    <a:pt x="2774950" y="492760"/>
                  </a:lnTo>
                  <a:lnTo>
                    <a:pt x="2815591" y="463549"/>
                  </a:lnTo>
                  <a:lnTo>
                    <a:pt x="2849881" y="429260"/>
                  </a:lnTo>
                  <a:lnTo>
                    <a:pt x="2884171" y="394969"/>
                  </a:lnTo>
                  <a:lnTo>
                    <a:pt x="2918460" y="360680"/>
                  </a:lnTo>
                  <a:lnTo>
                    <a:pt x="2947671" y="327660"/>
                  </a:lnTo>
                  <a:lnTo>
                    <a:pt x="2974341" y="306069"/>
                  </a:lnTo>
                  <a:lnTo>
                    <a:pt x="2989581" y="287019"/>
                  </a:lnTo>
                  <a:lnTo>
                    <a:pt x="3009900" y="260350"/>
                  </a:lnTo>
                  <a:lnTo>
                    <a:pt x="3032760" y="229869"/>
                  </a:lnTo>
                  <a:lnTo>
                    <a:pt x="3051810" y="205740"/>
                  </a:lnTo>
                  <a:lnTo>
                    <a:pt x="3067050" y="186690"/>
                  </a:lnTo>
                  <a:lnTo>
                    <a:pt x="3094991" y="154940"/>
                  </a:lnTo>
                  <a:lnTo>
                    <a:pt x="3114041" y="129540"/>
                  </a:lnTo>
                  <a:lnTo>
                    <a:pt x="3144521" y="95250"/>
                  </a:lnTo>
                  <a:lnTo>
                    <a:pt x="3163571" y="73660"/>
                  </a:lnTo>
                  <a:lnTo>
                    <a:pt x="3191510" y="40640"/>
                  </a:lnTo>
                  <a:lnTo>
                    <a:pt x="3234691" y="0"/>
                  </a:lnTo>
                </a:path>
              </a:pathLst>
            </a:custGeom>
            <a:ln w="31623"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56" name="Straight Connector 55"/>
            <p:cNvCxnSpPr/>
            <p:nvPr/>
          </p:nvCxnSpPr>
          <p:spPr>
            <a:xfrm flipV="1">
              <a:off x="7012305" y="1904745"/>
              <a:ext cx="1169035" cy="623444"/>
            </a:xfrm>
            <a:prstGeom prst="line">
              <a:avLst/>
            </a:prstGeom>
            <a:ln w="38100" cap="sq" cmpd="sng" algn="ctr">
              <a:solidFill>
                <a:srgbClr val="FF6820"/>
              </a:solidFill>
              <a:prstDash val="dot"/>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6964171" y="2787142"/>
              <a:ext cx="125476" cy="1218184"/>
            </a:xfrm>
            <a:prstGeom prst="line">
              <a:avLst/>
            </a:prstGeom>
            <a:ln w="38100" cap="sq" cmpd="sng" algn="ctr">
              <a:solidFill>
                <a:srgbClr val="FF6820"/>
              </a:solidFill>
              <a:prstDash val="dot"/>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5706274" y="2193449"/>
              <a:ext cx="1480769" cy="627864"/>
            </a:xfrm>
            <a:prstGeom prst="rect">
              <a:avLst/>
            </a:prstGeom>
            <a:noFill/>
          </p:spPr>
          <p:txBody>
            <a:bodyPr vert="horz" wrap="square" rtlCol="0">
              <a:spAutoFit/>
            </a:bodyPr>
            <a:lstStyle/>
            <a:p>
              <a:pPr algn="ctr"/>
              <a:r>
                <a:rPr lang="en-US" sz="1400" b="1" dirty="0" smtClean="0">
                  <a:solidFill>
                    <a:srgbClr val="FF6820"/>
                  </a:solidFill>
                </a:rPr>
                <a:t>Firm's Supply curve</a:t>
              </a:r>
              <a:endParaRPr lang="en-US" sz="1400" b="1" dirty="0">
                <a:solidFill>
                  <a:srgbClr val="FF6820"/>
                </a:solidFill>
              </a:endParaRPr>
            </a:p>
          </p:txBody>
        </p:sp>
      </p:grpSp>
      <p:graphicFrame>
        <p:nvGraphicFramePr>
          <p:cNvPr id="64" name="Table 63"/>
          <p:cNvGraphicFramePr>
            <a:graphicFrameLocks noGrp="1"/>
          </p:cNvGraphicFramePr>
          <p:nvPr>
            <p:extLst>
              <p:ext uri="{D42A27DB-BD31-4B8C-83A1-F6EECF244321}">
                <p14:modId xmlns:p14="http://schemas.microsoft.com/office/powerpoint/2010/main" val="138640006"/>
              </p:ext>
            </p:extLst>
          </p:nvPr>
        </p:nvGraphicFramePr>
        <p:xfrm>
          <a:off x="0" y="2570559"/>
          <a:ext cx="4419600" cy="3106341"/>
        </p:xfrm>
        <a:graphic>
          <a:graphicData uri="http://schemas.openxmlformats.org/drawingml/2006/table">
            <a:tbl>
              <a:tblPr bandRow="1">
                <a:tableStyleId>{BC89EF96-8CEA-46FF-86C4-4CE0E7609802}</a:tableStyleId>
              </a:tblPr>
              <a:tblGrid>
                <a:gridCol w="4419600"/>
              </a:tblGrid>
              <a:tr h="66782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2830D8"/>
                          </a:solidFill>
                        </a:rPr>
                        <a:t>What would cause the firm's supply (MC) curve to shift?</a:t>
                      </a:r>
                      <a:endParaRPr lang="en-US" sz="1800" b="1" dirty="0">
                        <a:solidFill>
                          <a:srgbClr val="2830D8"/>
                        </a:solidFill>
                        <a:latin typeface="Arial" pitchFamily="34" charset="0"/>
                        <a:cs typeface="Arial" pitchFamily="34" charset="0"/>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2168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Changes in the prices of variable inputs: For example, a higher minimum wage will shift the cost curve of a firm employing minimum wage workers UP. This corresponds to a leftward shift of the firm's supply curve.</a:t>
                      </a:r>
                      <a:endParaRPr lang="en-US" sz="1400" dirty="0">
                        <a:solidFill>
                          <a:schemeClr val="tx1"/>
                        </a:solidFill>
                        <a:latin typeface="Arial" pitchFamily="34" charset="0"/>
                        <a:cs typeface="Arial" pitchFamily="34" charset="0"/>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12216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Improvements in technology will shift MC down: Since better technology makes all workers more productive (shift the MP and AP curves up, thus the MC and AVC curves down). This corresponds with an outward shift of the firm's supply curve.</a:t>
                      </a:r>
                      <a:endParaRPr lang="en-US" sz="1400" dirty="0">
                        <a:solidFill>
                          <a:schemeClr val="tx1"/>
                        </a:solidFill>
                        <a:latin typeface="Arial" pitchFamily="34" charset="0"/>
                        <a:cs typeface="Arial" pitchFamily="34" charset="0"/>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65" name="TextBox 64"/>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MC as the Firm’s Supply Curve</a:t>
            </a:r>
            <a:endParaRPr lang="en-US" sz="1400" i="1" dirty="0">
              <a:latin typeface="Lucida Sans - 20"/>
            </a:endParaRPr>
          </a:p>
        </p:txBody>
      </p:sp>
    </p:spTree>
    <p:extLst>
      <p:ext uri="{BB962C8B-B14F-4D97-AF65-F5344CB8AC3E}">
        <p14:creationId xmlns:p14="http://schemas.microsoft.com/office/powerpoint/2010/main" val="7806808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723900"/>
            <a:ext cx="9144000" cy="2523768"/>
          </a:xfrm>
          <a:prstGeom prst="rect">
            <a:avLst/>
          </a:prstGeom>
          <a:noFill/>
        </p:spPr>
        <p:txBody>
          <a:bodyPr wrap="square" rtlCol="0">
            <a:spAutoFit/>
          </a:bodyPr>
          <a:lstStyle/>
          <a:p>
            <a:r>
              <a:rPr lang="en-US" sz="2400" dirty="0" smtClean="0">
                <a:solidFill>
                  <a:srgbClr val="FF0000"/>
                </a:solidFill>
              </a:rPr>
              <a:t>Marginal Cost as the Individual Firm’s “Supply” Curve</a:t>
            </a:r>
          </a:p>
          <a:p>
            <a:r>
              <a:rPr lang="en-US" dirty="0" smtClean="0"/>
              <a:t>Since an individual firm’s MC curve is analogous to the firm’s supply, the sum of all the firms’ MC curves in a particular market should give us the </a:t>
            </a:r>
            <a:r>
              <a:rPr lang="en-US" i="1" dirty="0" smtClean="0"/>
              <a:t>market supply </a:t>
            </a:r>
            <a:r>
              <a:rPr lang="en-US" dirty="0" smtClean="0"/>
              <a:t>for a goods. Assume the following:</a:t>
            </a:r>
            <a:endParaRPr lang="en-US" dirty="0"/>
          </a:p>
          <a:p>
            <a:pPr marL="398463" indent="-117475">
              <a:buFont typeface="Arial" pitchFamily="34" charset="0"/>
              <a:buChar char="•"/>
            </a:pPr>
            <a:r>
              <a:rPr lang="en-US" sz="1600" dirty="0" smtClean="0"/>
              <a:t>There are 200 </a:t>
            </a:r>
            <a:r>
              <a:rPr lang="en-US" sz="1600" dirty="0"/>
              <a:t>identical firms making an identical product with identical costs</a:t>
            </a:r>
          </a:p>
          <a:p>
            <a:pPr marL="398463" indent="-117475">
              <a:buFont typeface="Arial" pitchFamily="34" charset="0"/>
              <a:buChar char="•"/>
            </a:pPr>
            <a:r>
              <a:rPr lang="en-US" sz="1600" dirty="0"/>
              <a:t>Each firm produces the profit maximizing level of output based on where the price equals its MC</a:t>
            </a:r>
          </a:p>
          <a:p>
            <a:pPr marL="398463" indent="-117475">
              <a:buFont typeface="Arial" pitchFamily="34" charset="0"/>
              <a:buChar char="•"/>
            </a:pPr>
            <a:r>
              <a:rPr lang="en-US" sz="1600" dirty="0"/>
              <a:t>Equilibrium output in the market is found at the intersection of market supply and market demand. </a:t>
            </a:r>
          </a:p>
          <a:p>
            <a:pPr marL="398463" indent="-117475">
              <a:buFont typeface="Arial" pitchFamily="34" charset="0"/>
              <a:buChar char="•"/>
            </a:pPr>
            <a:r>
              <a:rPr lang="en-US" sz="1600" dirty="0"/>
              <a:t>Total quantity supplied equals the product of the individual firms' output multiplied by the number of firms</a:t>
            </a:r>
          </a:p>
        </p:txBody>
      </p:sp>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pSp>
        <p:nvGrpSpPr>
          <p:cNvPr id="22" name="Group 21"/>
          <p:cNvGrpSpPr/>
          <p:nvPr/>
        </p:nvGrpSpPr>
        <p:grpSpPr>
          <a:xfrm>
            <a:off x="-26034" y="3072560"/>
            <a:ext cx="9398634" cy="2709593"/>
            <a:chOff x="-102234" y="756251"/>
            <a:chExt cx="9398634" cy="2709593"/>
          </a:xfrm>
        </p:grpSpPr>
        <p:grpSp>
          <p:nvGrpSpPr>
            <p:cNvPr id="23" name="Group 22"/>
            <p:cNvGrpSpPr>
              <a:grpSpLocks noChangeAspect="1"/>
            </p:cNvGrpSpPr>
            <p:nvPr/>
          </p:nvGrpSpPr>
          <p:grpSpPr>
            <a:xfrm>
              <a:off x="-102234" y="825500"/>
              <a:ext cx="9398634" cy="2640344"/>
              <a:chOff x="38100" y="1041400"/>
              <a:chExt cx="9893300" cy="3335172"/>
            </a:xfrm>
          </p:grpSpPr>
          <p:cxnSp>
            <p:nvCxnSpPr>
              <p:cNvPr id="25" name="Straight Connector 24"/>
              <p:cNvCxnSpPr/>
              <p:nvPr/>
            </p:nvCxnSpPr>
            <p:spPr>
              <a:xfrm>
                <a:off x="440816" y="1154430"/>
                <a:ext cx="0" cy="270979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27990" y="3864228"/>
                <a:ext cx="318135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52400" y="1104900"/>
                <a:ext cx="406400" cy="388771"/>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28" name="TextBox 27"/>
              <p:cNvSpPr txBox="1"/>
              <p:nvPr/>
            </p:nvSpPr>
            <p:spPr>
              <a:xfrm>
                <a:off x="1348873" y="1041400"/>
                <a:ext cx="914400" cy="388771"/>
              </a:xfrm>
              <a:prstGeom prst="rect">
                <a:avLst/>
              </a:prstGeom>
              <a:noFill/>
            </p:spPr>
            <p:txBody>
              <a:bodyPr vert="horz" rtlCol="0">
                <a:spAutoFit/>
              </a:bodyPr>
              <a:lstStyle/>
              <a:p>
                <a:r>
                  <a:rPr lang="en-US" sz="1400" b="1" smtClean="0">
                    <a:solidFill>
                      <a:srgbClr val="800080"/>
                    </a:solidFill>
                  </a:rPr>
                  <a:t>PC Firm</a:t>
                </a:r>
                <a:endParaRPr lang="en-US" sz="1400" b="1">
                  <a:solidFill>
                    <a:srgbClr val="800080"/>
                  </a:solidFill>
                </a:endParaRPr>
              </a:p>
            </p:txBody>
          </p:sp>
          <p:sp>
            <p:nvSpPr>
              <p:cNvPr id="29" name="TextBox 28"/>
              <p:cNvSpPr txBox="1"/>
              <p:nvPr/>
            </p:nvSpPr>
            <p:spPr>
              <a:xfrm>
                <a:off x="3136900" y="1143000"/>
                <a:ext cx="533400" cy="388771"/>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sp>
            <p:nvSpPr>
              <p:cNvPr id="30" name="TextBox 29"/>
              <p:cNvSpPr txBox="1"/>
              <p:nvPr/>
            </p:nvSpPr>
            <p:spPr>
              <a:xfrm>
                <a:off x="3581400" y="2082801"/>
                <a:ext cx="685800" cy="388771"/>
              </a:xfrm>
              <a:prstGeom prst="rect">
                <a:avLst/>
              </a:prstGeom>
              <a:noFill/>
            </p:spPr>
            <p:txBody>
              <a:bodyPr vert="horz" wrap="square" rtlCol="0">
                <a:spAutoFit/>
              </a:bodyPr>
              <a:lstStyle/>
              <a:p>
                <a:r>
                  <a:rPr lang="en-US" sz="1400" smtClean="0">
                    <a:solidFill>
                      <a:srgbClr val="000000"/>
                    </a:solidFill>
                  </a:rPr>
                  <a:t>AVC</a:t>
                </a:r>
                <a:endParaRPr lang="en-US" sz="1400">
                  <a:solidFill>
                    <a:srgbClr val="000000"/>
                  </a:solidFill>
                </a:endParaRPr>
              </a:p>
            </p:txBody>
          </p:sp>
          <p:sp>
            <p:nvSpPr>
              <p:cNvPr id="31" name="Freeform 30"/>
              <p:cNvSpPr/>
              <p:nvPr/>
            </p:nvSpPr>
            <p:spPr>
              <a:xfrm>
                <a:off x="756919" y="1313180"/>
                <a:ext cx="2339342" cy="2316480"/>
              </a:xfrm>
              <a:custGeom>
                <a:avLst/>
                <a:gdLst/>
                <a:ahLst/>
                <a:cxnLst/>
                <a:rect l="0" t="0" r="0" b="0"/>
                <a:pathLst>
                  <a:path w="2339342" h="2316480">
                    <a:moveTo>
                      <a:pt x="0" y="2001520"/>
                    </a:moveTo>
                    <a:lnTo>
                      <a:pt x="0" y="2015490"/>
                    </a:lnTo>
                    <a:lnTo>
                      <a:pt x="2540" y="2029460"/>
                    </a:lnTo>
                    <a:lnTo>
                      <a:pt x="5081" y="2035810"/>
                    </a:lnTo>
                    <a:lnTo>
                      <a:pt x="59691" y="2105660"/>
                    </a:lnTo>
                    <a:lnTo>
                      <a:pt x="82550" y="2132329"/>
                    </a:lnTo>
                    <a:lnTo>
                      <a:pt x="95250" y="2141220"/>
                    </a:lnTo>
                    <a:lnTo>
                      <a:pt x="100331" y="2142490"/>
                    </a:lnTo>
                    <a:lnTo>
                      <a:pt x="104141" y="2146299"/>
                    </a:lnTo>
                    <a:lnTo>
                      <a:pt x="118111" y="2164079"/>
                    </a:lnTo>
                    <a:lnTo>
                      <a:pt x="171450" y="2204720"/>
                    </a:lnTo>
                    <a:lnTo>
                      <a:pt x="237491" y="2236470"/>
                    </a:lnTo>
                    <a:lnTo>
                      <a:pt x="290831" y="2265679"/>
                    </a:lnTo>
                    <a:lnTo>
                      <a:pt x="312420" y="2273299"/>
                    </a:lnTo>
                    <a:lnTo>
                      <a:pt x="339091" y="2279649"/>
                    </a:lnTo>
                    <a:lnTo>
                      <a:pt x="387350" y="2296160"/>
                    </a:lnTo>
                    <a:lnTo>
                      <a:pt x="455931" y="2311399"/>
                    </a:lnTo>
                    <a:lnTo>
                      <a:pt x="523241" y="2316479"/>
                    </a:lnTo>
                    <a:lnTo>
                      <a:pt x="688341" y="2316479"/>
                    </a:lnTo>
                    <a:lnTo>
                      <a:pt x="749300" y="2310129"/>
                    </a:lnTo>
                    <a:lnTo>
                      <a:pt x="791211" y="2298699"/>
                    </a:lnTo>
                    <a:lnTo>
                      <a:pt x="861061" y="2275840"/>
                    </a:lnTo>
                    <a:lnTo>
                      <a:pt x="947420" y="2252979"/>
                    </a:lnTo>
                    <a:lnTo>
                      <a:pt x="976631" y="2241549"/>
                    </a:lnTo>
                    <a:lnTo>
                      <a:pt x="1042670" y="2203449"/>
                    </a:lnTo>
                    <a:lnTo>
                      <a:pt x="1099820" y="2174240"/>
                    </a:lnTo>
                    <a:lnTo>
                      <a:pt x="1167131" y="2123440"/>
                    </a:lnTo>
                    <a:lnTo>
                      <a:pt x="1205231" y="2091690"/>
                    </a:lnTo>
                    <a:lnTo>
                      <a:pt x="1275081" y="2035810"/>
                    </a:lnTo>
                    <a:lnTo>
                      <a:pt x="1337310" y="1981199"/>
                    </a:lnTo>
                    <a:lnTo>
                      <a:pt x="1376681" y="1936749"/>
                    </a:lnTo>
                    <a:lnTo>
                      <a:pt x="1438910" y="1865630"/>
                    </a:lnTo>
                    <a:lnTo>
                      <a:pt x="1504951" y="1774190"/>
                    </a:lnTo>
                    <a:lnTo>
                      <a:pt x="1549401" y="1704340"/>
                    </a:lnTo>
                    <a:lnTo>
                      <a:pt x="1670051" y="1511299"/>
                    </a:lnTo>
                    <a:lnTo>
                      <a:pt x="1695451" y="1470659"/>
                    </a:lnTo>
                    <a:lnTo>
                      <a:pt x="1748791" y="1375409"/>
                    </a:lnTo>
                    <a:lnTo>
                      <a:pt x="1767841" y="1343659"/>
                    </a:lnTo>
                    <a:lnTo>
                      <a:pt x="1793241" y="1281430"/>
                    </a:lnTo>
                    <a:lnTo>
                      <a:pt x="1812291" y="1242059"/>
                    </a:lnTo>
                    <a:lnTo>
                      <a:pt x="1849120" y="1165859"/>
                    </a:lnTo>
                    <a:lnTo>
                      <a:pt x="1884681" y="1085849"/>
                    </a:lnTo>
                    <a:lnTo>
                      <a:pt x="1921510" y="1004570"/>
                    </a:lnTo>
                    <a:lnTo>
                      <a:pt x="1974851" y="883920"/>
                    </a:lnTo>
                    <a:lnTo>
                      <a:pt x="1997710" y="831849"/>
                    </a:lnTo>
                    <a:lnTo>
                      <a:pt x="2021841" y="773430"/>
                    </a:lnTo>
                    <a:lnTo>
                      <a:pt x="2058670" y="679449"/>
                    </a:lnTo>
                    <a:lnTo>
                      <a:pt x="2086610" y="595630"/>
                    </a:lnTo>
                    <a:lnTo>
                      <a:pt x="2123441" y="524509"/>
                    </a:lnTo>
                    <a:lnTo>
                      <a:pt x="2160270" y="467359"/>
                    </a:lnTo>
                    <a:lnTo>
                      <a:pt x="2184401" y="400049"/>
                    </a:lnTo>
                    <a:lnTo>
                      <a:pt x="2244091" y="223520"/>
                    </a:lnTo>
                    <a:lnTo>
                      <a:pt x="2269491" y="167639"/>
                    </a:lnTo>
                    <a:lnTo>
                      <a:pt x="2289810" y="109220"/>
                    </a:lnTo>
                    <a:lnTo>
                      <a:pt x="2317751" y="46989"/>
                    </a:lnTo>
                    <a:lnTo>
                      <a:pt x="2330451" y="34289"/>
                    </a:lnTo>
                    <a:lnTo>
                      <a:pt x="2332991" y="26670"/>
                    </a:lnTo>
                    <a:lnTo>
                      <a:pt x="2339341" y="0"/>
                    </a:lnTo>
                  </a:path>
                </a:pathLst>
              </a:custGeom>
              <a:ln w="36194"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2" name="Freeform 31"/>
              <p:cNvSpPr/>
              <p:nvPr/>
            </p:nvSpPr>
            <p:spPr>
              <a:xfrm>
                <a:off x="800100" y="2297429"/>
                <a:ext cx="2894330" cy="1019812"/>
              </a:xfrm>
              <a:custGeom>
                <a:avLst/>
                <a:gdLst/>
                <a:ahLst/>
                <a:cxnLst/>
                <a:rect l="0" t="0" r="0" b="0"/>
                <a:pathLst>
                  <a:path w="2894330" h="1019812">
                    <a:moveTo>
                      <a:pt x="0" y="858521"/>
                    </a:moveTo>
                    <a:lnTo>
                      <a:pt x="10159" y="862331"/>
                    </a:lnTo>
                    <a:lnTo>
                      <a:pt x="34289" y="880110"/>
                    </a:lnTo>
                    <a:lnTo>
                      <a:pt x="113030" y="910591"/>
                    </a:lnTo>
                    <a:lnTo>
                      <a:pt x="204469" y="924560"/>
                    </a:lnTo>
                    <a:lnTo>
                      <a:pt x="295910" y="946150"/>
                    </a:lnTo>
                    <a:lnTo>
                      <a:pt x="382269" y="970280"/>
                    </a:lnTo>
                    <a:lnTo>
                      <a:pt x="419100" y="976630"/>
                    </a:lnTo>
                    <a:lnTo>
                      <a:pt x="499110" y="989330"/>
                    </a:lnTo>
                    <a:lnTo>
                      <a:pt x="579119" y="1000761"/>
                    </a:lnTo>
                    <a:lnTo>
                      <a:pt x="609600" y="1005841"/>
                    </a:lnTo>
                    <a:lnTo>
                      <a:pt x="689610" y="1008380"/>
                    </a:lnTo>
                    <a:lnTo>
                      <a:pt x="764539" y="1010921"/>
                    </a:lnTo>
                    <a:lnTo>
                      <a:pt x="816610" y="1016000"/>
                    </a:lnTo>
                    <a:lnTo>
                      <a:pt x="904239" y="1019811"/>
                    </a:lnTo>
                    <a:lnTo>
                      <a:pt x="976629" y="1019811"/>
                    </a:lnTo>
                    <a:lnTo>
                      <a:pt x="1035050" y="1016000"/>
                    </a:lnTo>
                    <a:lnTo>
                      <a:pt x="1115060" y="1009650"/>
                    </a:lnTo>
                    <a:lnTo>
                      <a:pt x="1193800" y="1007111"/>
                    </a:lnTo>
                    <a:lnTo>
                      <a:pt x="1225550" y="1000761"/>
                    </a:lnTo>
                    <a:lnTo>
                      <a:pt x="1310639" y="990600"/>
                    </a:lnTo>
                    <a:lnTo>
                      <a:pt x="1390650" y="972821"/>
                    </a:lnTo>
                    <a:lnTo>
                      <a:pt x="1478279" y="953771"/>
                    </a:lnTo>
                    <a:lnTo>
                      <a:pt x="1546860" y="935991"/>
                    </a:lnTo>
                    <a:lnTo>
                      <a:pt x="1557020" y="935991"/>
                    </a:lnTo>
                    <a:lnTo>
                      <a:pt x="1577339" y="928371"/>
                    </a:lnTo>
                    <a:lnTo>
                      <a:pt x="1596389" y="922021"/>
                    </a:lnTo>
                    <a:lnTo>
                      <a:pt x="1684020" y="896621"/>
                    </a:lnTo>
                    <a:lnTo>
                      <a:pt x="1728470" y="880110"/>
                    </a:lnTo>
                    <a:lnTo>
                      <a:pt x="1757679" y="866141"/>
                    </a:lnTo>
                    <a:lnTo>
                      <a:pt x="1786889" y="858521"/>
                    </a:lnTo>
                    <a:lnTo>
                      <a:pt x="1847850" y="829310"/>
                    </a:lnTo>
                    <a:lnTo>
                      <a:pt x="1896110" y="807721"/>
                    </a:lnTo>
                    <a:lnTo>
                      <a:pt x="1941829" y="782321"/>
                    </a:lnTo>
                    <a:lnTo>
                      <a:pt x="1990089" y="753110"/>
                    </a:lnTo>
                    <a:lnTo>
                      <a:pt x="2039620" y="725171"/>
                    </a:lnTo>
                    <a:lnTo>
                      <a:pt x="2080260" y="695960"/>
                    </a:lnTo>
                    <a:lnTo>
                      <a:pt x="2118360" y="676910"/>
                    </a:lnTo>
                    <a:lnTo>
                      <a:pt x="2132329" y="666750"/>
                    </a:lnTo>
                    <a:lnTo>
                      <a:pt x="2188210" y="637541"/>
                    </a:lnTo>
                    <a:lnTo>
                      <a:pt x="2261870" y="591821"/>
                    </a:lnTo>
                    <a:lnTo>
                      <a:pt x="2301239" y="565150"/>
                    </a:lnTo>
                    <a:lnTo>
                      <a:pt x="2325370" y="551181"/>
                    </a:lnTo>
                    <a:lnTo>
                      <a:pt x="2343150" y="543560"/>
                    </a:lnTo>
                    <a:lnTo>
                      <a:pt x="2378710" y="519431"/>
                    </a:lnTo>
                    <a:lnTo>
                      <a:pt x="2411729" y="487681"/>
                    </a:lnTo>
                    <a:lnTo>
                      <a:pt x="2442210" y="464821"/>
                    </a:lnTo>
                    <a:lnTo>
                      <a:pt x="2482850" y="439421"/>
                    </a:lnTo>
                    <a:lnTo>
                      <a:pt x="2518409" y="412750"/>
                    </a:lnTo>
                    <a:lnTo>
                      <a:pt x="2550159" y="382271"/>
                    </a:lnTo>
                    <a:lnTo>
                      <a:pt x="2580640" y="351791"/>
                    </a:lnTo>
                    <a:lnTo>
                      <a:pt x="2611120" y="321310"/>
                    </a:lnTo>
                    <a:lnTo>
                      <a:pt x="2636520" y="292100"/>
                    </a:lnTo>
                    <a:lnTo>
                      <a:pt x="2660650" y="273050"/>
                    </a:lnTo>
                    <a:lnTo>
                      <a:pt x="2674620" y="255271"/>
                    </a:lnTo>
                    <a:lnTo>
                      <a:pt x="2692400" y="232410"/>
                    </a:lnTo>
                    <a:lnTo>
                      <a:pt x="2712720" y="204471"/>
                    </a:lnTo>
                    <a:lnTo>
                      <a:pt x="2730500" y="182881"/>
                    </a:lnTo>
                    <a:lnTo>
                      <a:pt x="2744470" y="166371"/>
                    </a:lnTo>
                    <a:lnTo>
                      <a:pt x="2768600" y="138431"/>
                    </a:lnTo>
                    <a:lnTo>
                      <a:pt x="2786379" y="115571"/>
                    </a:lnTo>
                    <a:lnTo>
                      <a:pt x="2813050" y="85091"/>
                    </a:lnTo>
                    <a:lnTo>
                      <a:pt x="2830829" y="66041"/>
                    </a:lnTo>
                    <a:lnTo>
                      <a:pt x="2854959" y="35560"/>
                    </a:lnTo>
                    <a:lnTo>
                      <a:pt x="2894329" y="0"/>
                    </a:lnTo>
                  </a:path>
                </a:pathLst>
              </a:custGeom>
              <a:ln w="28194"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33" name="Straight Connector 32"/>
              <p:cNvCxnSpPr/>
              <p:nvPr/>
            </p:nvCxnSpPr>
            <p:spPr>
              <a:xfrm flipV="1">
                <a:off x="1957577" y="1381886"/>
                <a:ext cx="1045718" cy="556006"/>
              </a:xfrm>
              <a:prstGeom prst="line">
                <a:avLst/>
              </a:prstGeom>
              <a:ln w="38100" cap="sq" cmpd="sng" algn="ctr">
                <a:solidFill>
                  <a:srgbClr val="FF6820"/>
                </a:solidFill>
                <a:prstDash val="dot"/>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914525" y="2168905"/>
                <a:ext cx="112267" cy="1086485"/>
              </a:xfrm>
              <a:prstGeom prst="line">
                <a:avLst/>
              </a:prstGeom>
              <a:ln w="38100" cap="sq" cmpd="sng" algn="ctr">
                <a:solidFill>
                  <a:srgbClr val="FF6820"/>
                </a:solidFill>
                <a:prstDash val="dot"/>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16618" y="1548547"/>
                <a:ext cx="1454150" cy="660910"/>
              </a:xfrm>
              <a:prstGeom prst="rect">
                <a:avLst/>
              </a:prstGeom>
              <a:noFill/>
            </p:spPr>
            <p:txBody>
              <a:bodyPr vert="horz" wrap="square" rtlCol="0">
                <a:spAutoFit/>
              </a:bodyPr>
              <a:lstStyle/>
              <a:p>
                <a:pPr algn="ctr"/>
                <a:r>
                  <a:rPr lang="en-US" sz="1400" b="1" dirty="0" smtClean="0">
                    <a:solidFill>
                      <a:srgbClr val="FF6820"/>
                    </a:solidFill>
                  </a:rPr>
                  <a:t>Firm's Supply curve</a:t>
                </a:r>
                <a:endParaRPr lang="en-US" sz="1400" b="1" dirty="0">
                  <a:solidFill>
                    <a:srgbClr val="FF6820"/>
                  </a:solidFill>
                </a:endParaRPr>
              </a:p>
            </p:txBody>
          </p:sp>
          <p:sp>
            <p:nvSpPr>
              <p:cNvPr id="36" name="TextBox 35"/>
              <p:cNvSpPr txBox="1"/>
              <p:nvPr/>
            </p:nvSpPr>
            <p:spPr>
              <a:xfrm>
                <a:off x="3454400" y="3937000"/>
                <a:ext cx="431800" cy="388771"/>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37" name="TextBox 36"/>
              <p:cNvSpPr txBox="1"/>
              <p:nvPr/>
            </p:nvSpPr>
            <p:spPr>
              <a:xfrm>
                <a:off x="2427704" y="3911601"/>
                <a:ext cx="685800" cy="388771"/>
              </a:xfrm>
              <a:prstGeom prst="rect">
                <a:avLst/>
              </a:prstGeom>
              <a:noFill/>
            </p:spPr>
            <p:txBody>
              <a:bodyPr vert="horz" rtlCol="0">
                <a:spAutoFit/>
              </a:bodyPr>
              <a:lstStyle/>
              <a:p>
                <a:r>
                  <a:rPr lang="en-US" sz="1400" dirty="0" smtClean="0">
                    <a:solidFill>
                      <a:srgbClr val="000000"/>
                    </a:solidFill>
                  </a:rPr>
                  <a:t>10</a:t>
                </a:r>
                <a:endParaRPr lang="en-US" sz="1400" dirty="0">
                  <a:solidFill>
                    <a:srgbClr val="000000"/>
                  </a:solidFill>
                </a:endParaRPr>
              </a:p>
            </p:txBody>
          </p:sp>
          <p:cxnSp>
            <p:nvCxnSpPr>
              <p:cNvPr id="38" name="Straight Connector 37"/>
              <p:cNvCxnSpPr/>
              <p:nvPr/>
            </p:nvCxnSpPr>
            <p:spPr>
              <a:xfrm>
                <a:off x="444500" y="2476500"/>
                <a:ext cx="3136900" cy="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603500" y="2489200"/>
                <a:ext cx="0" cy="135890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454399" y="2565400"/>
                <a:ext cx="942473" cy="388771"/>
              </a:xfrm>
              <a:prstGeom prst="rect">
                <a:avLst/>
              </a:prstGeom>
              <a:noFill/>
            </p:spPr>
            <p:txBody>
              <a:bodyPr vert="horz" wrap="square" rtlCol="0">
                <a:spAutoFit/>
              </a:bodyPr>
              <a:lstStyle/>
              <a:p>
                <a:r>
                  <a:rPr lang="en-US" sz="1400" dirty="0" smtClean="0">
                    <a:solidFill>
                      <a:srgbClr val="000000"/>
                    </a:solidFill>
                  </a:rPr>
                  <a:t>MR=AR</a:t>
                </a:r>
                <a:endParaRPr lang="en-US" sz="1400" dirty="0">
                  <a:solidFill>
                    <a:srgbClr val="000000"/>
                  </a:solidFill>
                </a:endParaRPr>
              </a:p>
            </p:txBody>
          </p:sp>
          <p:sp>
            <p:nvSpPr>
              <p:cNvPr id="41" name="TextBox 40"/>
              <p:cNvSpPr txBox="1"/>
              <p:nvPr/>
            </p:nvSpPr>
            <p:spPr>
              <a:xfrm>
                <a:off x="38100" y="2413000"/>
                <a:ext cx="584200" cy="388771"/>
              </a:xfrm>
              <a:prstGeom prst="rect">
                <a:avLst/>
              </a:prstGeom>
              <a:noFill/>
            </p:spPr>
            <p:txBody>
              <a:bodyPr vert="horz" rtlCol="0">
                <a:spAutoFit/>
              </a:bodyPr>
              <a:lstStyle/>
              <a:p>
                <a:r>
                  <a:rPr lang="en-US" sz="1400" smtClean="0">
                    <a:solidFill>
                      <a:srgbClr val="000000"/>
                    </a:solidFill>
                  </a:rPr>
                  <a:t>$5</a:t>
                </a:r>
                <a:endParaRPr lang="en-US" sz="1400">
                  <a:solidFill>
                    <a:srgbClr val="000000"/>
                  </a:solidFill>
                </a:endParaRPr>
              </a:p>
            </p:txBody>
          </p:sp>
          <p:sp>
            <p:nvSpPr>
              <p:cNvPr id="42" name="TextBox 41"/>
              <p:cNvSpPr txBox="1"/>
              <p:nvPr/>
            </p:nvSpPr>
            <p:spPr>
              <a:xfrm>
                <a:off x="4287922" y="2095500"/>
                <a:ext cx="1793373" cy="816418"/>
              </a:xfrm>
              <a:prstGeom prst="rect">
                <a:avLst/>
              </a:prstGeom>
              <a:noFill/>
            </p:spPr>
            <p:txBody>
              <a:bodyPr vert="horz" wrap="square" rtlCol="0">
                <a:spAutoFit/>
              </a:bodyPr>
              <a:lstStyle/>
              <a:p>
                <a:r>
                  <a:rPr lang="en-US" sz="3600" b="1" dirty="0" smtClean="0">
                    <a:solidFill>
                      <a:srgbClr val="FF0000"/>
                    </a:solidFill>
                  </a:rPr>
                  <a:t>x200= </a:t>
                </a:r>
                <a:endParaRPr lang="en-US" sz="3600" b="1" dirty="0">
                  <a:solidFill>
                    <a:srgbClr val="FF0000"/>
                  </a:solidFill>
                </a:endParaRPr>
              </a:p>
            </p:txBody>
          </p:sp>
          <p:cxnSp>
            <p:nvCxnSpPr>
              <p:cNvPr id="43" name="Straight Connector 42"/>
              <p:cNvCxnSpPr/>
              <p:nvPr/>
            </p:nvCxnSpPr>
            <p:spPr>
              <a:xfrm>
                <a:off x="6486016" y="1205230"/>
                <a:ext cx="0" cy="270979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473190" y="3915028"/>
                <a:ext cx="318135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197600" y="1155699"/>
                <a:ext cx="431800" cy="388771"/>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50" name="TextBox 49"/>
              <p:cNvSpPr txBox="1"/>
              <p:nvPr/>
            </p:nvSpPr>
            <p:spPr>
              <a:xfrm>
                <a:off x="9499600" y="3987801"/>
                <a:ext cx="431800" cy="388771"/>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51" name="Straight Connector 50"/>
              <p:cNvCxnSpPr>
                <a:endCxn id="52" idx="1"/>
              </p:cNvCxnSpPr>
              <p:nvPr/>
            </p:nvCxnSpPr>
            <p:spPr>
              <a:xfrm flipV="1">
                <a:off x="7404100" y="1642920"/>
                <a:ext cx="1168400" cy="167432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8572500" y="1448534"/>
                <a:ext cx="812800" cy="388771"/>
              </a:xfrm>
              <a:prstGeom prst="rect">
                <a:avLst/>
              </a:prstGeom>
              <a:noFill/>
            </p:spPr>
            <p:txBody>
              <a:bodyPr vert="horz" rtlCol="0">
                <a:spAutoFit/>
              </a:bodyPr>
              <a:lstStyle/>
              <a:p>
                <a:r>
                  <a:rPr lang="en-US" sz="1400" dirty="0" smtClean="0">
                    <a:solidFill>
                      <a:srgbClr val="000000"/>
                    </a:solidFill>
                  </a:rPr>
                  <a:t>S=MC</a:t>
                </a:r>
                <a:endParaRPr lang="en-US" sz="1400" dirty="0">
                  <a:solidFill>
                    <a:srgbClr val="000000"/>
                  </a:solidFill>
                </a:endParaRPr>
              </a:p>
            </p:txBody>
          </p:sp>
          <p:cxnSp>
            <p:nvCxnSpPr>
              <p:cNvPr id="53" name="Straight Connector 52"/>
              <p:cNvCxnSpPr/>
              <p:nvPr/>
            </p:nvCxnSpPr>
            <p:spPr>
              <a:xfrm>
                <a:off x="6680200" y="1587500"/>
                <a:ext cx="2476500" cy="18288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6121400" y="2374900"/>
                <a:ext cx="609600" cy="388771"/>
              </a:xfrm>
              <a:prstGeom prst="rect">
                <a:avLst/>
              </a:prstGeom>
              <a:noFill/>
            </p:spPr>
            <p:txBody>
              <a:bodyPr vert="horz" rtlCol="0">
                <a:spAutoFit/>
              </a:bodyPr>
              <a:lstStyle/>
              <a:p>
                <a:r>
                  <a:rPr lang="en-US" sz="1400" dirty="0" smtClean="0">
                    <a:solidFill>
                      <a:srgbClr val="000000"/>
                    </a:solidFill>
                  </a:rPr>
                  <a:t>$5</a:t>
                </a:r>
                <a:endParaRPr lang="en-US" sz="1400" dirty="0">
                  <a:solidFill>
                    <a:srgbClr val="000000"/>
                  </a:solidFill>
                </a:endParaRPr>
              </a:p>
            </p:txBody>
          </p:sp>
          <p:cxnSp>
            <p:nvCxnSpPr>
              <p:cNvPr id="66" name="Straight Connector 65"/>
              <p:cNvCxnSpPr/>
              <p:nvPr/>
            </p:nvCxnSpPr>
            <p:spPr>
              <a:xfrm>
                <a:off x="7937500" y="2514600"/>
                <a:ext cx="0" cy="139700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7628021" y="3962400"/>
                <a:ext cx="939800" cy="388771"/>
              </a:xfrm>
              <a:prstGeom prst="rect">
                <a:avLst/>
              </a:prstGeom>
              <a:noFill/>
            </p:spPr>
            <p:txBody>
              <a:bodyPr vert="horz" rtlCol="0">
                <a:spAutoFit/>
              </a:bodyPr>
              <a:lstStyle/>
              <a:p>
                <a:r>
                  <a:rPr lang="en-US" sz="1400" dirty="0" smtClean="0">
                    <a:solidFill>
                      <a:srgbClr val="000000"/>
                    </a:solidFill>
                  </a:rPr>
                  <a:t>2000</a:t>
                </a:r>
                <a:endParaRPr lang="en-US" sz="1400" dirty="0">
                  <a:solidFill>
                    <a:srgbClr val="000000"/>
                  </a:solidFill>
                </a:endParaRPr>
              </a:p>
            </p:txBody>
          </p:sp>
          <p:sp>
            <p:nvSpPr>
              <p:cNvPr id="68" name="TextBox 67"/>
              <p:cNvSpPr txBox="1"/>
              <p:nvPr/>
            </p:nvSpPr>
            <p:spPr>
              <a:xfrm>
                <a:off x="9169400" y="3454400"/>
                <a:ext cx="508000" cy="388771"/>
              </a:xfrm>
              <a:prstGeom prst="rect">
                <a:avLst/>
              </a:prstGeom>
              <a:noFill/>
            </p:spPr>
            <p:txBody>
              <a:bodyPr vert="horz" rtlCol="0">
                <a:spAutoFit/>
              </a:bodyPr>
              <a:lstStyle/>
              <a:p>
                <a:r>
                  <a:rPr lang="en-US" sz="1400" smtClean="0">
                    <a:solidFill>
                      <a:srgbClr val="000000"/>
                    </a:solidFill>
                  </a:rPr>
                  <a:t>D</a:t>
                </a:r>
                <a:endParaRPr lang="en-US" sz="1400">
                  <a:solidFill>
                    <a:srgbClr val="000000"/>
                  </a:solidFill>
                </a:endParaRPr>
              </a:p>
            </p:txBody>
          </p:sp>
          <p:cxnSp>
            <p:nvCxnSpPr>
              <p:cNvPr id="69" name="Straight Connector 68"/>
              <p:cNvCxnSpPr/>
              <p:nvPr/>
            </p:nvCxnSpPr>
            <p:spPr>
              <a:xfrm flipH="1">
                <a:off x="3467100" y="2476500"/>
                <a:ext cx="4470400" cy="0"/>
              </a:xfrm>
              <a:prstGeom prst="line">
                <a:avLst/>
              </a:prstGeom>
              <a:ln w="38100" cap="flat" cmpd="sng" algn="ctr">
                <a:solidFill>
                  <a:srgbClr val="FFD700">
                    <a:alpha val="40000"/>
                  </a:srgbClr>
                </a:solidFill>
                <a:prstDash val="dash"/>
                <a:round/>
                <a:headEnd type="oval"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6248400" y="756251"/>
              <a:ext cx="2209800" cy="523220"/>
            </a:xfrm>
            <a:prstGeom prst="rect">
              <a:avLst/>
            </a:prstGeom>
            <a:noFill/>
          </p:spPr>
          <p:txBody>
            <a:bodyPr vert="horz" wrap="square" rtlCol="0">
              <a:spAutoFit/>
            </a:bodyPr>
            <a:lstStyle/>
            <a:p>
              <a:pPr algn="ctr"/>
              <a:r>
                <a:rPr lang="en-US" sz="1400" b="1" dirty="0" smtClean="0">
                  <a:solidFill>
                    <a:srgbClr val="800080"/>
                  </a:solidFill>
                </a:rPr>
                <a:t>PC Market with 200</a:t>
              </a:r>
            </a:p>
            <a:p>
              <a:pPr algn="ctr"/>
              <a:r>
                <a:rPr lang="en-US" sz="1400" b="1" dirty="0" smtClean="0">
                  <a:solidFill>
                    <a:srgbClr val="800080"/>
                  </a:solidFill>
                </a:rPr>
                <a:t> identical firms</a:t>
              </a:r>
              <a:endParaRPr lang="en-US" sz="1400" b="1" dirty="0">
                <a:solidFill>
                  <a:srgbClr val="800080"/>
                </a:solidFill>
              </a:endParaRPr>
            </a:p>
          </p:txBody>
        </p:sp>
      </p:grpSp>
      <p:sp>
        <p:nvSpPr>
          <p:cNvPr id="70" name="TextBox 69"/>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MC as the Firm’s Supply Curve</a:t>
            </a:r>
            <a:endParaRPr lang="en-US" sz="1400" i="1" dirty="0">
              <a:latin typeface="Lucida Sans - 20"/>
            </a:endParaRPr>
          </a:p>
        </p:txBody>
      </p:sp>
    </p:spTree>
    <p:extLst>
      <p:ext uri="{BB962C8B-B14F-4D97-AF65-F5344CB8AC3E}">
        <p14:creationId xmlns:p14="http://schemas.microsoft.com/office/powerpoint/2010/main" val="16995969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723900"/>
            <a:ext cx="9144000" cy="5940088"/>
          </a:xfrm>
          <a:prstGeom prst="rect">
            <a:avLst/>
          </a:prstGeom>
          <a:noFill/>
        </p:spPr>
        <p:txBody>
          <a:bodyPr wrap="square" rtlCol="0">
            <a:spAutoFit/>
          </a:bodyPr>
          <a:lstStyle/>
          <a:p>
            <a:r>
              <a:rPr lang="en-US" sz="2400" dirty="0" smtClean="0">
                <a:solidFill>
                  <a:srgbClr val="FF0000"/>
                </a:solidFill>
              </a:rPr>
              <a:t>Efficiency in Perfectly Competitive Markets</a:t>
            </a:r>
          </a:p>
          <a:p>
            <a:r>
              <a:rPr lang="en-US" dirty="0"/>
              <a:t>In long-run equilibrium, purely competitive firms will produce </a:t>
            </a:r>
            <a:r>
              <a:rPr lang="en-US" dirty="0" smtClean="0"/>
              <a:t>the </a:t>
            </a:r>
            <a:r>
              <a:rPr lang="en-US" i="1" dirty="0" smtClean="0"/>
              <a:t>efficient level of output and price</a:t>
            </a:r>
            <a:r>
              <a:rPr lang="en-US" dirty="0" smtClean="0"/>
              <a:t>. Efficiency in economics is measured in two ways: Firms can be </a:t>
            </a:r>
            <a:r>
              <a:rPr lang="en-US" i="1" dirty="0" smtClean="0"/>
              <a:t>productively efficient </a:t>
            </a:r>
            <a:r>
              <a:rPr lang="en-US" dirty="0" smtClean="0"/>
              <a:t>and an industry can be </a:t>
            </a:r>
            <a:r>
              <a:rPr lang="en-US" i="1" dirty="0" smtClean="0"/>
              <a:t>allocatively efficient</a:t>
            </a:r>
            <a:r>
              <a:rPr lang="en-US" dirty="0" smtClean="0"/>
              <a:t>. </a:t>
            </a:r>
          </a:p>
          <a:p>
            <a:endParaRPr lang="en-US" sz="1200" dirty="0" smtClean="0"/>
          </a:p>
          <a:p>
            <a:r>
              <a:rPr lang="en-US" sz="2000" b="1" dirty="0" smtClean="0">
                <a:solidFill>
                  <a:srgbClr val="2830D8"/>
                </a:solidFill>
              </a:rPr>
              <a:t>Productive Efficiency</a:t>
            </a:r>
            <a:r>
              <a:rPr lang="en-US" sz="2000" dirty="0" smtClean="0">
                <a:solidFill>
                  <a:srgbClr val="2830D8"/>
                </a:solidFill>
              </a:rPr>
              <a:t> is achieve if firms produce at their </a:t>
            </a:r>
            <a:r>
              <a:rPr lang="en-US" sz="2000" i="1" dirty="0" smtClean="0">
                <a:solidFill>
                  <a:srgbClr val="2830D8"/>
                </a:solidFill>
              </a:rPr>
              <a:t>minimum average total cost:</a:t>
            </a:r>
            <a:endParaRPr lang="en-US" sz="2000" dirty="0">
              <a:solidFill>
                <a:srgbClr val="FF0000"/>
              </a:solidFill>
            </a:endParaRPr>
          </a:p>
          <a:p>
            <a:pPr marL="285750" indent="-285750">
              <a:buFont typeface="Arial" pitchFamily="34" charset="0"/>
              <a:buChar char="•"/>
            </a:pPr>
            <a:r>
              <a:rPr lang="en-US" b="1" dirty="0">
                <a:cs typeface="Arial" pitchFamily="34" charset="0"/>
              </a:rPr>
              <a:t>Interpretation: </a:t>
            </a:r>
            <a:r>
              <a:rPr lang="en-US" i="1" dirty="0">
                <a:solidFill>
                  <a:srgbClr val="666666"/>
                </a:solidFill>
                <a:cs typeface="Arial" pitchFamily="34" charset="0"/>
              </a:rPr>
              <a:t>F</a:t>
            </a:r>
            <a:r>
              <a:rPr lang="en-US" i="1" dirty="0" smtClean="0">
                <a:solidFill>
                  <a:srgbClr val="666666"/>
                </a:solidFill>
                <a:cs typeface="Arial" pitchFamily="34" charset="0"/>
              </a:rPr>
              <a:t>irms </a:t>
            </a:r>
            <a:r>
              <a:rPr lang="en-US" i="1" dirty="0">
                <a:solidFill>
                  <a:srgbClr val="666666"/>
                </a:solidFill>
                <a:cs typeface="Arial" pitchFamily="34" charset="0"/>
              </a:rPr>
              <a:t>are using resources to their maximum efficiency by producing their output at the lowest possible average total cost. Competition forces firms to use resources as efficiently as possible</a:t>
            </a:r>
            <a:r>
              <a:rPr lang="en-US" i="1" dirty="0" smtClean="0">
                <a:solidFill>
                  <a:srgbClr val="666666"/>
                </a:solidFill>
                <a:cs typeface="Arial" pitchFamily="34" charset="0"/>
              </a:rPr>
              <a:t>.</a:t>
            </a:r>
          </a:p>
          <a:p>
            <a:r>
              <a:rPr lang="en-US" sz="2000" b="1" dirty="0">
                <a:solidFill>
                  <a:srgbClr val="2830D8"/>
                </a:solidFill>
              </a:rPr>
              <a:t>Allocative </a:t>
            </a:r>
            <a:r>
              <a:rPr lang="en-US" sz="2000" b="1" dirty="0" smtClean="0">
                <a:solidFill>
                  <a:srgbClr val="2830D8"/>
                </a:solidFill>
              </a:rPr>
              <a:t>Efficiency </a:t>
            </a:r>
            <a:r>
              <a:rPr lang="en-US" sz="2000" dirty="0" smtClean="0">
                <a:solidFill>
                  <a:srgbClr val="2830D8"/>
                </a:solidFill>
              </a:rPr>
              <a:t>is achieved if a market produces at the quantity where marginal benefit equals marginal cost (where Price = Marginal Cost)</a:t>
            </a:r>
          </a:p>
          <a:p>
            <a:pPr marL="285750" indent="-285750">
              <a:buFont typeface="Arial" pitchFamily="34" charset="0"/>
              <a:buChar char="•"/>
            </a:pPr>
            <a:r>
              <a:rPr lang="en-US" b="1" dirty="0" smtClean="0">
                <a:cs typeface="Arial" pitchFamily="34" charset="0"/>
              </a:rPr>
              <a:t>Interpretation</a:t>
            </a:r>
            <a:r>
              <a:rPr lang="en-US" b="1" dirty="0">
                <a:cs typeface="Arial" pitchFamily="34" charset="0"/>
              </a:rPr>
              <a:t>: </a:t>
            </a:r>
            <a:r>
              <a:rPr lang="en-US" i="1" dirty="0">
                <a:solidFill>
                  <a:srgbClr val="666666"/>
                </a:solidFill>
                <a:cs typeface="Arial" pitchFamily="34" charset="0"/>
              </a:rPr>
              <a:t>The right amount of output is being produced. There is neither under nor over-allocation of resources towards a good in a purely competitive industry. </a:t>
            </a:r>
            <a:endParaRPr lang="en-US" i="1" dirty="0" smtClean="0">
              <a:solidFill>
                <a:srgbClr val="666666"/>
              </a:solidFill>
              <a:cs typeface="Arial" pitchFamily="34" charset="0"/>
            </a:endParaRPr>
          </a:p>
          <a:p>
            <a:pPr marL="742950" lvl="1" indent="-285750">
              <a:buFont typeface="Wingdings" pitchFamily="2" charset="2"/>
              <a:buChar char="Ø"/>
            </a:pPr>
            <a:r>
              <a:rPr lang="en-US" sz="1600" i="1" dirty="0" smtClean="0">
                <a:solidFill>
                  <a:srgbClr val="666666"/>
                </a:solidFill>
                <a:cs typeface="Arial" pitchFamily="34" charset="0"/>
              </a:rPr>
              <a:t>If </a:t>
            </a:r>
            <a:r>
              <a:rPr lang="en-US" sz="1600" i="1" dirty="0">
                <a:solidFill>
                  <a:srgbClr val="666666"/>
                </a:solidFill>
                <a:cs typeface="Arial" pitchFamily="34" charset="0"/>
              </a:rPr>
              <a:t>the price were higher than the marginal cost, this is a signal that  </a:t>
            </a:r>
            <a:r>
              <a:rPr lang="en-US" sz="1600" b="1" i="1" dirty="0" smtClean="0">
                <a:solidFill>
                  <a:srgbClr val="666666"/>
                </a:solidFill>
                <a:cs typeface="Arial" pitchFamily="34" charset="0"/>
              </a:rPr>
              <a:t>marginal benefit exceeds marginal cost and more output </a:t>
            </a:r>
            <a:r>
              <a:rPr lang="en-US" sz="1600" b="1" i="1" dirty="0">
                <a:solidFill>
                  <a:srgbClr val="666666"/>
                </a:solidFill>
                <a:cs typeface="Arial" pitchFamily="34" charset="0"/>
              </a:rPr>
              <a:t>is desired</a:t>
            </a:r>
            <a:r>
              <a:rPr lang="en-US" sz="1600" i="1" dirty="0">
                <a:solidFill>
                  <a:srgbClr val="666666"/>
                </a:solidFill>
                <a:cs typeface="Arial" pitchFamily="34" charset="0"/>
              </a:rPr>
              <a:t>, </a:t>
            </a:r>
            <a:endParaRPr lang="en-US" sz="1600" i="1" dirty="0" smtClean="0">
              <a:solidFill>
                <a:srgbClr val="666666"/>
              </a:solidFill>
              <a:cs typeface="Arial" pitchFamily="34" charset="0"/>
            </a:endParaRPr>
          </a:p>
          <a:p>
            <a:pPr marL="742950" lvl="1" indent="-285750">
              <a:buFont typeface="Wingdings" pitchFamily="2" charset="2"/>
              <a:buChar char="Ø"/>
            </a:pPr>
            <a:r>
              <a:rPr lang="en-US" sz="1600" i="1" dirty="0">
                <a:solidFill>
                  <a:srgbClr val="666666"/>
                </a:solidFill>
                <a:cs typeface="Arial" pitchFamily="34" charset="0"/>
              </a:rPr>
              <a:t>I</a:t>
            </a:r>
            <a:r>
              <a:rPr lang="en-US" sz="1600" i="1" dirty="0" smtClean="0">
                <a:solidFill>
                  <a:srgbClr val="666666"/>
                </a:solidFill>
                <a:cs typeface="Arial" pitchFamily="34" charset="0"/>
              </a:rPr>
              <a:t>f </a:t>
            </a:r>
            <a:r>
              <a:rPr lang="en-US" sz="1600" i="1" dirty="0">
                <a:solidFill>
                  <a:srgbClr val="666666"/>
                </a:solidFill>
                <a:cs typeface="Arial" pitchFamily="34" charset="0"/>
              </a:rPr>
              <a:t>price were lower than marginal cost, the signal from buyers to sellers is that </a:t>
            </a:r>
            <a:r>
              <a:rPr lang="en-US" sz="1600" b="1" i="1" dirty="0" smtClean="0">
                <a:solidFill>
                  <a:srgbClr val="666666"/>
                </a:solidFill>
                <a:cs typeface="Arial" pitchFamily="34" charset="0"/>
              </a:rPr>
              <a:t>marginal cost exceeds marginal benefit and less </a:t>
            </a:r>
            <a:r>
              <a:rPr lang="en-US" sz="1600" b="1" i="1" dirty="0">
                <a:solidFill>
                  <a:srgbClr val="666666"/>
                </a:solidFill>
                <a:cs typeface="Arial" pitchFamily="34" charset="0"/>
              </a:rPr>
              <a:t>output is desired.</a:t>
            </a:r>
            <a:r>
              <a:rPr lang="en-US" sz="1600" i="1" dirty="0">
                <a:solidFill>
                  <a:srgbClr val="666666"/>
                </a:solidFill>
                <a:cs typeface="Arial" pitchFamily="34" charset="0"/>
              </a:rPr>
              <a:t> </a:t>
            </a:r>
            <a:endParaRPr lang="en-US" sz="1600" i="1" dirty="0" smtClean="0">
              <a:solidFill>
                <a:srgbClr val="666666"/>
              </a:solidFill>
              <a:cs typeface="Arial" pitchFamily="34" charset="0"/>
            </a:endParaRPr>
          </a:p>
          <a:p>
            <a:pPr marL="742950" lvl="1" indent="-285750">
              <a:buFont typeface="Wingdings" pitchFamily="2" charset="2"/>
              <a:buChar char="Ø"/>
            </a:pPr>
            <a:r>
              <a:rPr lang="en-US" sz="1600" i="1" dirty="0" smtClean="0">
                <a:solidFill>
                  <a:srgbClr val="666666"/>
                </a:solidFill>
                <a:cs typeface="Arial" pitchFamily="34" charset="0"/>
              </a:rPr>
              <a:t>Only </a:t>
            </a:r>
            <a:r>
              <a:rPr lang="en-US" sz="1600" i="1" dirty="0">
                <a:solidFill>
                  <a:srgbClr val="666666"/>
                </a:solidFill>
                <a:cs typeface="Arial" pitchFamily="34" charset="0"/>
              </a:rPr>
              <a:t>when P = MC is the right amount of output being produced.</a:t>
            </a:r>
          </a:p>
          <a:p>
            <a:endParaRPr lang="en-US" i="1" dirty="0">
              <a:solidFill>
                <a:srgbClr val="666666"/>
              </a:solidFill>
              <a:cs typeface="Arial" pitchFamily="34" charset="0"/>
            </a:endParaRPr>
          </a:p>
          <a:p>
            <a:endParaRPr lang="en-US" dirty="0"/>
          </a:p>
          <a:p>
            <a:endParaRPr lang="en-US" sz="2400" dirty="0" smtClean="0">
              <a:solidFill>
                <a:srgbClr val="FF0000"/>
              </a:solidFill>
            </a:endParaRPr>
          </a:p>
        </p:txBody>
      </p:sp>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5" name="TextBox 44"/>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Efficiency</a:t>
            </a:r>
            <a:endParaRPr lang="en-US" sz="1400" i="1" dirty="0">
              <a:latin typeface="Lucida Sans - 20"/>
            </a:endParaRPr>
          </a:p>
        </p:txBody>
      </p:sp>
    </p:spTree>
    <p:extLst>
      <p:ext uri="{BB962C8B-B14F-4D97-AF65-F5344CB8AC3E}">
        <p14:creationId xmlns:p14="http://schemas.microsoft.com/office/powerpoint/2010/main" val="1028311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stretch>
            <a:fillRect/>
          </a:stretch>
        </p:blipFill>
        <p:spPr>
          <a:xfrm>
            <a:off x="3276599" y="2837661"/>
            <a:ext cx="5791201" cy="2839239"/>
          </a:xfrm>
          <a:prstGeom prst="rect">
            <a:avLst/>
          </a:prstGeom>
          <a:solidFill>
            <a:srgbClr val="FFFFFF"/>
          </a:solidFill>
          <a:ln>
            <a:noFill/>
            <a:prstDash/>
          </a:ln>
        </p:spPr>
      </p:pic>
      <p:sp>
        <p:nvSpPr>
          <p:cNvPr id="3" name="TextBox 2"/>
          <p:cNvSpPr txBox="1"/>
          <p:nvPr/>
        </p:nvSpPr>
        <p:spPr>
          <a:xfrm>
            <a:off x="0" y="723900"/>
            <a:ext cx="9144000" cy="2400657"/>
          </a:xfrm>
          <a:prstGeom prst="rect">
            <a:avLst/>
          </a:prstGeom>
          <a:noFill/>
        </p:spPr>
        <p:txBody>
          <a:bodyPr wrap="square" rtlCol="0">
            <a:spAutoFit/>
          </a:bodyPr>
          <a:lstStyle/>
          <a:p>
            <a:r>
              <a:rPr lang="en-US" sz="2400" dirty="0" smtClean="0">
                <a:solidFill>
                  <a:srgbClr val="FF0000"/>
                </a:solidFill>
              </a:rPr>
              <a:t>Efficiency in Perfectly Competitive Markets – Productive Efficiency</a:t>
            </a:r>
          </a:p>
          <a:p>
            <a:r>
              <a:rPr lang="en-US" dirty="0" smtClean="0"/>
              <a:t>Price acts as a signal in competitive markets of the demands (and therefore the marginal benefit) of consumers. Price will always equal firms’ minimum ATC in the long-run, assuring that perfectly competitive sellers will be productively efficient.</a:t>
            </a:r>
          </a:p>
          <a:p>
            <a:pPr marL="285750" indent="-285750">
              <a:buFont typeface="Arial" pitchFamily="34" charset="0"/>
              <a:buChar char="•"/>
            </a:pPr>
            <a:r>
              <a:rPr lang="en-US" i="1" dirty="0" smtClean="0">
                <a:solidFill>
                  <a:srgbClr val="0000CC"/>
                </a:solidFill>
                <a:cs typeface="Arial" pitchFamily="34" charset="0"/>
              </a:rPr>
              <a:t>If price is high enough that firms are earning profits, then the signal from buyers to sellers is </a:t>
            </a:r>
            <a:r>
              <a:rPr lang="en-US" b="1" i="1" dirty="0" smtClean="0">
                <a:solidFill>
                  <a:srgbClr val="0000CC"/>
                </a:solidFill>
                <a:cs typeface="Arial" pitchFamily="34" charset="0"/>
              </a:rPr>
              <a:t>WE WANT MORE</a:t>
            </a:r>
          </a:p>
          <a:p>
            <a:pPr marL="285750" indent="-285750">
              <a:buFont typeface="Arial" pitchFamily="34" charset="0"/>
              <a:buChar char="•"/>
            </a:pPr>
            <a:r>
              <a:rPr lang="en-US" i="1" dirty="0" smtClean="0">
                <a:solidFill>
                  <a:srgbClr val="0000CC"/>
                </a:solidFill>
                <a:cs typeface="Arial" pitchFamily="34" charset="0"/>
              </a:rPr>
              <a:t>If price is low enough that firms are earning losses, then the signal from buyers to sellers is </a:t>
            </a:r>
            <a:r>
              <a:rPr lang="en-US" b="1" i="1" dirty="0" smtClean="0">
                <a:solidFill>
                  <a:srgbClr val="0000CC"/>
                </a:solidFill>
                <a:cs typeface="Arial" pitchFamily="34" charset="0"/>
              </a:rPr>
              <a:t>WE WANT LESS</a:t>
            </a:r>
          </a:p>
        </p:txBody>
      </p:sp>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TextBox 3"/>
          <p:cNvSpPr txBox="1"/>
          <p:nvPr/>
        </p:nvSpPr>
        <p:spPr>
          <a:xfrm>
            <a:off x="35496" y="3086100"/>
            <a:ext cx="3492388" cy="2554545"/>
          </a:xfrm>
          <a:prstGeom prst="rect">
            <a:avLst/>
          </a:prstGeom>
          <a:noFill/>
        </p:spPr>
        <p:txBody>
          <a:bodyPr wrap="square" rtlCol="0">
            <a:spAutoFit/>
          </a:bodyPr>
          <a:lstStyle/>
          <a:p>
            <a:r>
              <a:rPr lang="en-US" sz="1600" b="1" dirty="0">
                <a:solidFill>
                  <a:srgbClr val="0000CC"/>
                </a:solidFill>
                <a:cs typeface="Arial" pitchFamily="34" charset="0"/>
              </a:rPr>
              <a:t>Consider the market </a:t>
            </a:r>
            <a:r>
              <a:rPr lang="en-US" sz="1600" b="1" dirty="0" smtClean="0">
                <a:solidFill>
                  <a:srgbClr val="0000CC"/>
                </a:solidFill>
                <a:cs typeface="Arial" pitchFamily="34" charset="0"/>
              </a:rPr>
              <a:t>and firm here:</a:t>
            </a:r>
            <a:endParaRPr lang="en-US" sz="1600" dirty="0" smtClean="0">
              <a:solidFill>
                <a:srgbClr val="0000CC"/>
              </a:solidFill>
            </a:endParaRPr>
          </a:p>
          <a:p>
            <a:pPr marL="285750" indent="-285750">
              <a:buFont typeface="Arial" pitchFamily="34" charset="0"/>
              <a:buChar char="•"/>
            </a:pPr>
            <a:r>
              <a:rPr lang="en-US" sz="1600" dirty="0" smtClean="0"/>
              <a:t>Price is higher than the firm’s ATC.</a:t>
            </a:r>
          </a:p>
          <a:p>
            <a:pPr marL="285750" indent="-285750">
              <a:buFont typeface="Arial" pitchFamily="34" charset="0"/>
              <a:buChar char="•"/>
            </a:pPr>
            <a:r>
              <a:rPr lang="en-US" sz="1600" dirty="0" smtClean="0"/>
              <a:t>The firm’s are earning economic profits</a:t>
            </a:r>
          </a:p>
          <a:p>
            <a:pPr marL="285750" indent="-285750">
              <a:buFont typeface="Arial" pitchFamily="34" charset="0"/>
              <a:buChar char="•"/>
            </a:pPr>
            <a:r>
              <a:rPr lang="en-US" sz="1600" dirty="0" smtClean="0"/>
              <a:t>The signal from buyers is “we want more”, so more firms will enter the market to satisfy demand.</a:t>
            </a:r>
          </a:p>
          <a:p>
            <a:pPr marL="285750" indent="-285750">
              <a:buFont typeface="Arial" pitchFamily="34" charset="0"/>
              <a:buChar char="•"/>
            </a:pPr>
            <a:r>
              <a:rPr lang="en-US" sz="1600" dirty="0" smtClean="0"/>
              <a:t>As new firms enter, price will fall to minimum ATC, and firms will be </a:t>
            </a:r>
            <a:r>
              <a:rPr lang="en-US" sz="1600" i="1" dirty="0" smtClean="0"/>
              <a:t>more </a:t>
            </a:r>
            <a:r>
              <a:rPr lang="en-US" sz="1600" b="1" i="1" dirty="0" smtClean="0">
                <a:solidFill>
                  <a:srgbClr val="FF0000"/>
                </a:solidFill>
              </a:rPr>
              <a:t>productively efficient!</a:t>
            </a:r>
            <a:r>
              <a:rPr lang="en-US" sz="1600" b="1" dirty="0" smtClean="0">
                <a:solidFill>
                  <a:srgbClr val="FF0000"/>
                </a:solidFill>
              </a:rPr>
              <a:t> </a:t>
            </a:r>
            <a:endParaRPr lang="en-US" sz="1600" b="1" dirty="0">
              <a:solidFill>
                <a:srgbClr val="FF0000"/>
              </a:solidFill>
            </a:endParaRPr>
          </a:p>
        </p:txBody>
      </p:sp>
      <p:sp>
        <p:nvSpPr>
          <p:cNvPr id="9" name="TextBox 8"/>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Efficiency</a:t>
            </a:r>
            <a:endParaRPr lang="en-US" sz="1400" i="1" dirty="0">
              <a:latin typeface="Lucida Sans - 20"/>
            </a:endParaRPr>
          </a:p>
        </p:txBody>
      </p:sp>
    </p:spTree>
    <p:extLst>
      <p:ext uri="{BB962C8B-B14F-4D97-AF65-F5344CB8AC3E}">
        <p14:creationId xmlns:p14="http://schemas.microsoft.com/office/powerpoint/2010/main" val="12277541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723900"/>
            <a:ext cx="9144000" cy="461665"/>
          </a:xfrm>
          <a:prstGeom prst="rect">
            <a:avLst/>
          </a:prstGeom>
          <a:noFill/>
        </p:spPr>
        <p:txBody>
          <a:bodyPr wrap="square" rtlCol="0">
            <a:spAutoFit/>
          </a:bodyPr>
          <a:lstStyle/>
          <a:p>
            <a:r>
              <a:rPr lang="en-US" sz="2400" dirty="0" smtClean="0">
                <a:solidFill>
                  <a:srgbClr val="FF0000"/>
                </a:solidFill>
              </a:rPr>
              <a:t>Efficiency in Perfectly Competitive Markets – Allocative Efficiency</a:t>
            </a:r>
          </a:p>
        </p:txBody>
      </p:sp>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pic>
        <p:nvPicPr>
          <p:cNvPr id="9" name="Picture 8"/>
          <p:cNvPicPr/>
          <p:nvPr/>
        </p:nvPicPr>
        <p:blipFill>
          <a:blip r:embed="rId3"/>
          <a:stretch>
            <a:fillRect/>
          </a:stretch>
        </p:blipFill>
        <p:spPr>
          <a:xfrm>
            <a:off x="4038600" y="1209015"/>
            <a:ext cx="5069774" cy="4369074"/>
          </a:xfrm>
          <a:prstGeom prst="rect">
            <a:avLst/>
          </a:prstGeom>
          <a:solidFill>
            <a:srgbClr val="FFFFFF"/>
          </a:solidFill>
          <a:ln>
            <a:noFill/>
            <a:prstDash/>
          </a:ln>
        </p:spPr>
      </p:pic>
      <p:sp>
        <p:nvSpPr>
          <p:cNvPr id="5" name="TextBox 4"/>
          <p:cNvSpPr txBox="1"/>
          <p:nvPr/>
        </p:nvSpPr>
        <p:spPr>
          <a:xfrm>
            <a:off x="0" y="1185565"/>
            <a:ext cx="4038600" cy="4524315"/>
          </a:xfrm>
          <a:prstGeom prst="rect">
            <a:avLst/>
          </a:prstGeom>
          <a:noFill/>
        </p:spPr>
        <p:txBody>
          <a:bodyPr wrap="square" rtlCol="0">
            <a:spAutoFit/>
          </a:bodyPr>
          <a:lstStyle/>
          <a:p>
            <a:r>
              <a:rPr lang="en-US" b="1" dirty="0" smtClean="0"/>
              <a:t>Study the graphs here: </a:t>
            </a:r>
          </a:p>
          <a:p>
            <a:pPr marL="285750" indent="-285750">
              <a:buFont typeface="Arial" pitchFamily="34" charset="0"/>
              <a:buChar char="•"/>
            </a:pPr>
            <a:r>
              <a:rPr lang="en-US" dirty="0" smtClean="0"/>
              <a:t>Assume the firm (which represents </a:t>
            </a:r>
            <a:r>
              <a:rPr lang="en-US" i="1" dirty="0" smtClean="0"/>
              <a:t>all firms in this market</a:t>
            </a:r>
            <a:r>
              <a:rPr lang="en-US" dirty="0" smtClean="0"/>
              <a:t>) produces at Q1.</a:t>
            </a:r>
          </a:p>
          <a:p>
            <a:pPr marL="285750" indent="-285750">
              <a:buFont typeface="Arial" pitchFamily="34" charset="0"/>
              <a:buChar char="•"/>
            </a:pPr>
            <a:r>
              <a:rPr lang="en-US" dirty="0" smtClean="0"/>
              <a:t>Market quantity supplied will be only Qs. At Qs, the demand (MB) is greater than the supply (MC) of the good. </a:t>
            </a:r>
            <a:r>
              <a:rPr lang="en-US" i="1" dirty="0" smtClean="0"/>
              <a:t>Resources are under-allocated</a:t>
            </a:r>
            <a:r>
              <a:rPr lang="en-US" dirty="0" smtClean="0"/>
              <a:t>. </a:t>
            </a:r>
          </a:p>
          <a:p>
            <a:pPr marL="285750" indent="-285750">
              <a:buFont typeface="Arial" pitchFamily="34" charset="0"/>
              <a:buChar char="•"/>
            </a:pPr>
            <a:r>
              <a:rPr lang="en-US" dirty="0" smtClean="0"/>
              <a:t>The profit-maximizing firm will increase its production to </a:t>
            </a:r>
            <a:r>
              <a:rPr lang="en-US" dirty="0" err="1" smtClean="0"/>
              <a:t>Qf</a:t>
            </a:r>
            <a:r>
              <a:rPr lang="en-US" dirty="0" smtClean="0"/>
              <a:t> to achieve the MR=MC point.</a:t>
            </a:r>
          </a:p>
          <a:p>
            <a:pPr marL="285750" indent="-285750">
              <a:buFont typeface="Arial" pitchFamily="34" charset="0"/>
              <a:buChar char="•"/>
            </a:pPr>
            <a:r>
              <a:rPr lang="en-US" dirty="0" smtClean="0"/>
              <a:t>As all firms do so, market quantity increases to </a:t>
            </a:r>
            <a:r>
              <a:rPr lang="en-US" dirty="0" err="1" smtClean="0"/>
              <a:t>Qe</a:t>
            </a:r>
            <a:r>
              <a:rPr lang="en-US" dirty="0" smtClean="0"/>
              <a:t>. </a:t>
            </a:r>
          </a:p>
          <a:p>
            <a:pPr marL="285750" indent="-285750">
              <a:buFont typeface="Arial" pitchFamily="34" charset="0"/>
              <a:buChar char="•"/>
            </a:pPr>
            <a:r>
              <a:rPr lang="en-US" i="1" dirty="0" smtClean="0">
                <a:solidFill>
                  <a:srgbClr val="FF0000"/>
                </a:solidFill>
              </a:rPr>
              <a:t>When all firms produce where P=MC, the shortage that existed at Qs is eliminated and resources are efficiently allocated toward this good! </a:t>
            </a:r>
          </a:p>
        </p:txBody>
      </p:sp>
      <p:sp>
        <p:nvSpPr>
          <p:cNvPr id="11" name="TextBox 10"/>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Efficiency</a:t>
            </a:r>
            <a:endParaRPr lang="en-US" sz="1400" i="1" dirty="0">
              <a:latin typeface="Lucida Sans - 20"/>
            </a:endParaRPr>
          </a:p>
        </p:txBody>
      </p:sp>
    </p:spTree>
    <p:extLst>
      <p:ext uri="{BB962C8B-B14F-4D97-AF65-F5344CB8AC3E}">
        <p14:creationId xmlns:p14="http://schemas.microsoft.com/office/powerpoint/2010/main" val="39456611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1" name="TextBox 10"/>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Efficiency</a:t>
            </a:r>
            <a:endParaRPr lang="en-US" sz="1400" i="1" dirty="0">
              <a:latin typeface="Lucida Sans - 20"/>
            </a:endParaRPr>
          </a:p>
        </p:txBody>
      </p:sp>
      <p:sp>
        <p:nvSpPr>
          <p:cNvPr id="4" name="Rectangle 3"/>
          <p:cNvSpPr/>
          <p:nvPr/>
        </p:nvSpPr>
        <p:spPr>
          <a:xfrm>
            <a:off x="2286000" y="5030569"/>
            <a:ext cx="4572000" cy="646331"/>
          </a:xfrm>
          <a:prstGeom prst="rect">
            <a:avLst/>
          </a:prstGeom>
        </p:spPr>
        <p:txBody>
          <a:bodyPr>
            <a:spAutoFit/>
          </a:bodyPr>
          <a:lstStyle/>
          <a:p>
            <a:pPr algn="ctr" fontAlgn="base"/>
            <a:r>
              <a:rPr lang="en-US" b="1" u="sng" cap="all" dirty="0">
                <a:hlinkClick r:id="rId4" tooltip="Allocative and Productive Efficiency in Perfectly Competitive Markets"/>
              </a:rPr>
              <a:t>ALLOCATIVE AND PRODUCTIVE EFFICIENCY IN PERFECTLY COMPETITIVE MARKETS</a:t>
            </a:r>
            <a:endParaRPr lang="en-US" b="1" cap="all" dirty="0"/>
          </a:p>
        </p:txBody>
      </p:sp>
      <p:pic>
        <p:nvPicPr>
          <p:cNvPr id="6" name="wnmhUpx63kE?version=3&amp;hl=en_US&amp;rel=0"/>
          <p:cNvPicPr>
            <a:picLocks noRot="1" noChangeAspect="1"/>
          </p:cNvPicPr>
          <p:nvPr>
            <a:videoFile r:link="rId1"/>
          </p:nvPr>
        </p:nvPicPr>
        <p:blipFill>
          <a:blip r:embed="rId5"/>
          <a:stretch>
            <a:fillRect/>
          </a:stretch>
        </p:blipFill>
        <p:spPr>
          <a:xfrm>
            <a:off x="0" y="697260"/>
            <a:ext cx="9144000" cy="4343400"/>
          </a:xfrm>
          <a:prstGeom prst="rect">
            <a:avLst/>
          </a:prstGeom>
        </p:spPr>
      </p:pic>
    </p:spTree>
    <p:extLst>
      <p:ext uri="{BB962C8B-B14F-4D97-AF65-F5344CB8AC3E}">
        <p14:creationId xmlns:p14="http://schemas.microsoft.com/office/powerpoint/2010/main" val="2351211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4801314"/>
          </a:xfrm>
          <a:prstGeom prst="rect">
            <a:avLst/>
          </a:prstGeom>
          <a:noFill/>
        </p:spPr>
        <p:txBody>
          <a:bodyPr wrap="square" rtlCol="0">
            <a:spAutoFit/>
          </a:bodyPr>
          <a:lstStyle/>
          <a:p>
            <a:r>
              <a:rPr lang="en-US" sz="2400" dirty="0" smtClean="0">
                <a:solidFill>
                  <a:srgbClr val="FF0000"/>
                </a:solidFill>
              </a:rPr>
              <a:t>Assumptions of the Perfectly Competitive Market Model</a:t>
            </a:r>
          </a:p>
          <a:p>
            <a:r>
              <a:rPr lang="en-US" dirty="0" smtClean="0"/>
              <a:t>To begin our studies of competition in different markets, we will examine the perfectly competitive market model. </a:t>
            </a:r>
            <a:endParaRPr lang="en-US" dirty="0"/>
          </a:p>
          <a:p>
            <a:endParaRPr lang="en-US" sz="1600" b="1" dirty="0" smtClean="0">
              <a:solidFill>
                <a:srgbClr val="2830D8"/>
              </a:solidFill>
            </a:endParaRPr>
          </a:p>
          <a:p>
            <a:r>
              <a:rPr lang="en-US" b="1" dirty="0" smtClean="0">
                <a:solidFill>
                  <a:srgbClr val="2830D8"/>
                </a:solidFill>
              </a:rPr>
              <a:t>A perfectly competitive market is one in which: </a:t>
            </a:r>
          </a:p>
          <a:p>
            <a:pPr marL="285750" indent="-285750">
              <a:buFont typeface="Arial" pitchFamily="34" charset="0"/>
              <a:buChar char="•"/>
            </a:pPr>
            <a:r>
              <a:rPr lang="en-US" sz="1600" dirty="0" smtClean="0"/>
              <a:t>There is a very large number of firms,</a:t>
            </a:r>
          </a:p>
          <a:p>
            <a:pPr marL="285750" indent="-285750">
              <a:buFont typeface="Arial" pitchFamily="34" charset="0"/>
              <a:buChar char="•"/>
            </a:pPr>
            <a:r>
              <a:rPr lang="en-US" sz="1600" dirty="0" smtClean="0"/>
              <a:t>Selling identical products to one another,</a:t>
            </a:r>
          </a:p>
          <a:p>
            <a:pPr marL="285750" indent="-285750">
              <a:buFont typeface="Arial" pitchFamily="34" charset="0"/>
              <a:buChar char="•"/>
            </a:pPr>
            <a:r>
              <a:rPr lang="en-US" sz="1600" dirty="0" smtClean="0"/>
              <a:t>In which there are no barriers to entry or exit</a:t>
            </a:r>
          </a:p>
          <a:p>
            <a:pPr marL="285750" indent="-285750">
              <a:buFont typeface="Arial" pitchFamily="34" charset="0"/>
              <a:buChar char="•"/>
            </a:pPr>
            <a:r>
              <a:rPr lang="en-US" sz="1600" dirty="0" smtClean="0"/>
              <a:t>And in which individual firms have no control over the market price. </a:t>
            </a:r>
          </a:p>
          <a:p>
            <a:endParaRPr lang="en-US" sz="1600" b="1" dirty="0" smtClean="0">
              <a:solidFill>
                <a:srgbClr val="2830D8"/>
              </a:solidFill>
            </a:endParaRPr>
          </a:p>
          <a:p>
            <a:r>
              <a:rPr lang="en-US" sz="1600" b="1" dirty="0" smtClean="0">
                <a:solidFill>
                  <a:srgbClr val="2830D8"/>
                </a:solidFill>
              </a:rPr>
              <a:t>Example: </a:t>
            </a:r>
            <a:r>
              <a:rPr lang="en-US" sz="1600" dirty="0" smtClean="0"/>
              <a:t>Imagine you live in New York City and want to have a cheese pizza for lunch. Let’s assume…</a:t>
            </a:r>
          </a:p>
          <a:p>
            <a:pPr marL="285750" indent="-285750">
              <a:buFont typeface="Arial" pitchFamily="34" charset="0"/>
              <a:buChar char="•"/>
            </a:pPr>
            <a:r>
              <a:rPr lang="en-US" sz="1600" dirty="0" smtClean="0"/>
              <a:t>There are hundreds of pizza shops in New York</a:t>
            </a:r>
          </a:p>
          <a:p>
            <a:pPr marL="285750" indent="-285750">
              <a:buFont typeface="Arial" pitchFamily="34" charset="0"/>
              <a:buChar char="•"/>
            </a:pPr>
            <a:r>
              <a:rPr lang="en-US" sz="1600" dirty="0" smtClean="0"/>
              <a:t>Every one of them has cheese pizza on their menu</a:t>
            </a:r>
          </a:p>
          <a:p>
            <a:pPr marL="285750" indent="-285750">
              <a:buFont typeface="Arial" pitchFamily="34" charset="0"/>
              <a:buChar char="•"/>
            </a:pPr>
            <a:r>
              <a:rPr lang="en-US" sz="1600" dirty="0" smtClean="0"/>
              <a:t>They all pay their workers minimum wage. They all buy cheese, dough and tomato sauce at the same prices</a:t>
            </a:r>
          </a:p>
          <a:p>
            <a:pPr marL="285750" indent="-285750">
              <a:buFont typeface="Arial" pitchFamily="34" charset="0"/>
              <a:buChar char="•"/>
            </a:pPr>
            <a:r>
              <a:rPr lang="en-US" sz="1600" dirty="0" smtClean="0"/>
              <a:t>It is cheap and easy to open a pizza shop, just as it is to shut one down if needed.</a:t>
            </a:r>
          </a:p>
          <a:p>
            <a:pPr algn="ctr"/>
            <a:r>
              <a:rPr lang="en-US" i="1" dirty="0" smtClean="0">
                <a:solidFill>
                  <a:srgbClr val="FF0000"/>
                </a:solidFill>
              </a:rPr>
              <a:t>Based on these characteristics, the market for cheese pizzas in New York is close to perfectly competitive. You will pay the same price no matter where you order your pizza from!</a:t>
            </a:r>
          </a:p>
        </p:txBody>
      </p:sp>
      <p:sp>
        <p:nvSpPr>
          <p:cNvPr id="8" name="TextBox 7"/>
          <p:cNvSpPr txBox="1"/>
          <p:nvPr/>
        </p:nvSpPr>
        <p:spPr>
          <a:xfrm>
            <a:off x="4572000" y="251520"/>
            <a:ext cx="3200400" cy="307777"/>
          </a:xfrm>
          <a:prstGeom prst="rect">
            <a:avLst/>
          </a:prstGeom>
          <a:noFill/>
        </p:spPr>
        <p:txBody>
          <a:bodyPr vert="horz" wrap="square" rtlCol="0">
            <a:spAutoFit/>
          </a:bodyPr>
          <a:lstStyle/>
          <a:p>
            <a:pPr algn="ctr"/>
            <a:r>
              <a:rPr lang="en-US" sz="1400" i="1" dirty="0" smtClean="0">
                <a:latin typeface="Lucida Sans - 24"/>
              </a:rPr>
              <a:t>Assumptions of Perfect Competition</a:t>
            </a:r>
            <a:endParaRPr lang="en-US" sz="1400" i="1" dirty="0">
              <a:latin typeface="Lucida Sans - 20"/>
            </a:endParaRPr>
          </a:p>
        </p:txBody>
      </p:sp>
    </p:spTree>
    <p:extLst>
      <p:ext uri="{BB962C8B-B14F-4D97-AF65-F5344CB8AC3E}">
        <p14:creationId xmlns:p14="http://schemas.microsoft.com/office/powerpoint/2010/main" val="26715881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1.5.2 Perfect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Competition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 name="TextBox 7"/>
          <p:cNvSpPr txBox="1">
            <a:spLocks noChangeAspect="1"/>
          </p:cNvSpPr>
          <p:nvPr/>
        </p:nvSpPr>
        <p:spPr>
          <a:xfrm>
            <a:off x="0" y="740202"/>
            <a:ext cx="9144000" cy="1846659"/>
          </a:xfrm>
          <a:prstGeom prst="rect">
            <a:avLst/>
          </a:prstGeom>
          <a:noFill/>
        </p:spPr>
        <p:txBody>
          <a:bodyPr vert="horz" wrap="square" rtlCol="0">
            <a:spAutoFit/>
          </a:bodyPr>
          <a:lstStyle/>
          <a:p>
            <a:r>
              <a:rPr lang="en-US" sz="2400" dirty="0" smtClean="0">
                <a:solidFill>
                  <a:srgbClr val="FF0000"/>
                </a:solidFill>
              </a:rPr>
              <a:t>Perfect Competition Practice Problems</a:t>
            </a:r>
          </a:p>
          <a:p>
            <a:r>
              <a:rPr lang="en-US" dirty="0" smtClean="0"/>
              <a:t>Describe the situation in the market below and firm below:</a:t>
            </a:r>
          </a:p>
          <a:p>
            <a:pPr marL="342900" indent="-342900">
              <a:buFont typeface="+mj-lt"/>
              <a:buAutoNum type="arabicPeriod"/>
            </a:pPr>
            <a:r>
              <a:rPr lang="en-US" dirty="0" smtClean="0">
                <a:cs typeface="Arial" pitchFamily="34" charset="0"/>
              </a:rPr>
              <a:t>Show the firm's:  </a:t>
            </a:r>
            <a:r>
              <a:rPr lang="en-US" dirty="0" err="1" smtClean="0">
                <a:cs typeface="Arial" pitchFamily="34" charset="0"/>
              </a:rPr>
              <a:t>i</a:t>
            </a:r>
            <a:r>
              <a:rPr lang="en-US" dirty="0" smtClean="0">
                <a:cs typeface="Arial" pitchFamily="34" charset="0"/>
              </a:rPr>
              <a:t>) MR, ii) Output, iii) Economic profit or loss</a:t>
            </a:r>
            <a:endParaRPr lang="en-US" dirty="0">
              <a:cs typeface="Arial" pitchFamily="34" charset="0"/>
            </a:endParaRPr>
          </a:p>
          <a:p>
            <a:pPr marL="342900" indent="-342900">
              <a:buFont typeface="+mj-lt"/>
              <a:buAutoNum type="arabicPeriod"/>
            </a:pPr>
            <a:r>
              <a:rPr lang="en-US" dirty="0" smtClean="0">
                <a:cs typeface="Arial" pitchFamily="34" charset="0"/>
              </a:rPr>
              <a:t>Assuming this is a PC market, describe and illustrate the long run adjustments that will restore this market to Equilibrium. Show on the graphs, for both the industry and the firm, the price and output after long-run adjustments</a:t>
            </a:r>
            <a:endParaRPr lang="en-US" dirty="0">
              <a:cs typeface="Arial" pitchFamily="34" charset="0"/>
            </a:endParaRPr>
          </a:p>
        </p:txBody>
      </p:sp>
      <p:grpSp>
        <p:nvGrpSpPr>
          <p:cNvPr id="9" name="Group 8"/>
          <p:cNvGrpSpPr>
            <a:grpSpLocks noChangeAspect="1"/>
          </p:cNvGrpSpPr>
          <p:nvPr/>
        </p:nvGrpSpPr>
        <p:grpSpPr>
          <a:xfrm>
            <a:off x="15236" y="2597347"/>
            <a:ext cx="9052564" cy="3155753"/>
            <a:chOff x="76200" y="2463800"/>
            <a:chExt cx="10058400" cy="4207669"/>
          </a:xfrm>
        </p:grpSpPr>
        <p:cxnSp>
          <p:nvCxnSpPr>
            <p:cNvPr id="10" name="Straight Connector 9"/>
            <p:cNvCxnSpPr/>
            <p:nvPr/>
          </p:nvCxnSpPr>
          <p:spPr>
            <a:xfrm>
              <a:off x="5257800" y="4260850"/>
              <a:ext cx="3581400" cy="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79679" y="2736469"/>
              <a:ext cx="0" cy="338582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42087" y="6122289"/>
              <a:ext cx="396239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6200" y="2654300"/>
              <a:ext cx="431800" cy="410369"/>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14" name="TextBox 13"/>
            <p:cNvSpPr txBox="1"/>
            <p:nvPr/>
          </p:nvSpPr>
          <p:spPr>
            <a:xfrm>
              <a:off x="4292600" y="6261099"/>
              <a:ext cx="482600" cy="410369"/>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15" name="Straight Connector 14"/>
            <p:cNvCxnSpPr/>
            <p:nvPr/>
          </p:nvCxnSpPr>
          <p:spPr>
            <a:xfrm>
              <a:off x="817117" y="2799588"/>
              <a:ext cx="3349879" cy="317106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667130" y="2913252"/>
              <a:ext cx="3237358" cy="2956307"/>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013200" y="2819400"/>
              <a:ext cx="990600" cy="410369"/>
            </a:xfrm>
            <a:prstGeom prst="rect">
              <a:avLst/>
            </a:prstGeom>
            <a:noFill/>
          </p:spPr>
          <p:txBody>
            <a:bodyPr vert="horz" rtlCol="0">
              <a:spAutoFit/>
            </a:bodyPr>
            <a:lstStyle/>
            <a:p>
              <a:r>
                <a:rPr lang="en-US" sz="1400" smtClean="0">
                  <a:solidFill>
                    <a:srgbClr val="000000"/>
                  </a:solidFill>
                </a:rPr>
                <a:t>S</a:t>
              </a:r>
              <a:r>
                <a:rPr lang="en-US" sz="1400" baseline="-25000" smtClean="0">
                  <a:solidFill>
                    <a:srgbClr val="000000"/>
                  </a:solidFill>
                </a:rPr>
                <a:t>industry</a:t>
              </a:r>
              <a:endParaRPr lang="en-US" sz="1400" baseline="-25000">
                <a:solidFill>
                  <a:srgbClr val="000000"/>
                </a:solidFill>
              </a:endParaRPr>
            </a:p>
          </p:txBody>
        </p:sp>
        <p:sp>
          <p:nvSpPr>
            <p:cNvPr id="18" name="TextBox 17"/>
            <p:cNvSpPr txBox="1"/>
            <p:nvPr/>
          </p:nvSpPr>
          <p:spPr>
            <a:xfrm>
              <a:off x="4229100" y="5829300"/>
              <a:ext cx="1016000" cy="410369"/>
            </a:xfrm>
            <a:prstGeom prst="rect">
              <a:avLst/>
            </a:prstGeom>
            <a:noFill/>
          </p:spPr>
          <p:txBody>
            <a:bodyPr vert="horz" rtlCol="0">
              <a:spAutoFit/>
            </a:bodyPr>
            <a:lstStyle/>
            <a:p>
              <a:r>
                <a:rPr lang="en-US" sz="1400" smtClean="0">
                  <a:solidFill>
                    <a:srgbClr val="000000"/>
                  </a:solidFill>
                </a:rPr>
                <a:t>D</a:t>
              </a:r>
              <a:r>
                <a:rPr lang="en-US" sz="1400" baseline="-25000" smtClean="0">
                  <a:solidFill>
                    <a:srgbClr val="000000"/>
                  </a:solidFill>
                </a:rPr>
                <a:t>industry</a:t>
              </a:r>
              <a:endParaRPr lang="en-US" sz="1400" baseline="-25000">
                <a:solidFill>
                  <a:srgbClr val="000000"/>
                </a:solidFill>
              </a:endParaRPr>
            </a:p>
          </p:txBody>
        </p:sp>
        <p:sp>
          <p:nvSpPr>
            <p:cNvPr id="19" name="TextBox 18"/>
            <p:cNvSpPr txBox="1"/>
            <p:nvPr/>
          </p:nvSpPr>
          <p:spPr>
            <a:xfrm>
              <a:off x="1739900" y="2679700"/>
              <a:ext cx="1219199" cy="410369"/>
            </a:xfrm>
            <a:prstGeom prst="rect">
              <a:avLst/>
            </a:prstGeom>
            <a:noFill/>
          </p:spPr>
          <p:txBody>
            <a:bodyPr vert="horz" rtlCol="0">
              <a:spAutoFit/>
            </a:bodyPr>
            <a:lstStyle/>
            <a:p>
              <a:r>
                <a:rPr lang="en-US" sz="1400" b="1" smtClean="0">
                  <a:solidFill>
                    <a:srgbClr val="0000FF"/>
                  </a:solidFill>
                </a:rPr>
                <a:t> Industry</a:t>
              </a:r>
              <a:endParaRPr lang="en-US" sz="1400" b="1">
                <a:solidFill>
                  <a:srgbClr val="0000FF"/>
                </a:solidFill>
              </a:endParaRPr>
            </a:p>
          </p:txBody>
        </p:sp>
        <p:cxnSp>
          <p:nvCxnSpPr>
            <p:cNvPr id="20" name="Straight Connector 19"/>
            <p:cNvCxnSpPr/>
            <p:nvPr/>
          </p:nvCxnSpPr>
          <p:spPr>
            <a:xfrm flipV="1">
              <a:off x="5213603" y="2825876"/>
              <a:ext cx="0" cy="335026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197855" y="6176136"/>
              <a:ext cx="3905124"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864100" y="2755900"/>
              <a:ext cx="431800" cy="410369"/>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23" name="TextBox 22"/>
            <p:cNvSpPr txBox="1"/>
            <p:nvPr/>
          </p:nvSpPr>
          <p:spPr>
            <a:xfrm>
              <a:off x="8940801" y="6261100"/>
              <a:ext cx="482600" cy="410369"/>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24" name="TextBox 23"/>
            <p:cNvSpPr txBox="1"/>
            <p:nvPr/>
          </p:nvSpPr>
          <p:spPr>
            <a:xfrm>
              <a:off x="7010400" y="2743200"/>
              <a:ext cx="812800" cy="410369"/>
            </a:xfrm>
            <a:prstGeom prst="rect">
              <a:avLst/>
            </a:prstGeom>
            <a:noFill/>
          </p:spPr>
          <p:txBody>
            <a:bodyPr vert="horz" rtlCol="0">
              <a:spAutoFit/>
            </a:bodyPr>
            <a:lstStyle/>
            <a:p>
              <a:r>
                <a:rPr lang="en-US" sz="1400" b="1" smtClean="0">
                  <a:solidFill>
                    <a:srgbClr val="800080"/>
                  </a:solidFill>
                </a:rPr>
                <a:t> Firm</a:t>
              </a:r>
              <a:endParaRPr lang="en-US" sz="1400" b="1">
                <a:solidFill>
                  <a:srgbClr val="800080"/>
                </a:solidFill>
              </a:endParaRPr>
            </a:p>
          </p:txBody>
        </p:sp>
        <p:sp>
          <p:nvSpPr>
            <p:cNvPr id="25" name="TextBox 24"/>
            <p:cNvSpPr txBox="1"/>
            <p:nvPr/>
          </p:nvSpPr>
          <p:spPr>
            <a:xfrm>
              <a:off x="7785100" y="2463800"/>
              <a:ext cx="635000" cy="410369"/>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sp>
          <p:nvSpPr>
            <p:cNvPr id="26" name="TextBox 25"/>
            <p:cNvSpPr txBox="1"/>
            <p:nvPr/>
          </p:nvSpPr>
          <p:spPr>
            <a:xfrm>
              <a:off x="8813799" y="2667000"/>
              <a:ext cx="711200" cy="410369"/>
            </a:xfrm>
            <a:prstGeom prst="rect">
              <a:avLst/>
            </a:prstGeom>
            <a:noFill/>
          </p:spPr>
          <p:txBody>
            <a:bodyPr vert="horz" rtlCol="0">
              <a:spAutoFit/>
            </a:bodyPr>
            <a:lstStyle/>
            <a:p>
              <a:r>
                <a:rPr lang="en-US" sz="1400" smtClean="0">
                  <a:solidFill>
                    <a:srgbClr val="000000"/>
                  </a:solidFill>
                </a:rPr>
                <a:t>ATC</a:t>
              </a:r>
              <a:endParaRPr lang="en-US" sz="1400">
                <a:solidFill>
                  <a:srgbClr val="000000"/>
                </a:solidFill>
              </a:endParaRPr>
            </a:p>
          </p:txBody>
        </p:sp>
        <p:sp>
          <p:nvSpPr>
            <p:cNvPr id="27" name="TextBox 26"/>
            <p:cNvSpPr txBox="1"/>
            <p:nvPr/>
          </p:nvSpPr>
          <p:spPr>
            <a:xfrm>
              <a:off x="9004300" y="2997200"/>
              <a:ext cx="762000" cy="410369"/>
            </a:xfrm>
            <a:prstGeom prst="rect">
              <a:avLst/>
            </a:prstGeom>
            <a:noFill/>
          </p:spPr>
          <p:txBody>
            <a:bodyPr vert="horz" rtlCol="0">
              <a:spAutoFit/>
            </a:bodyPr>
            <a:lstStyle/>
            <a:p>
              <a:r>
                <a:rPr lang="en-US" sz="1400" smtClean="0">
                  <a:solidFill>
                    <a:srgbClr val="000000"/>
                  </a:solidFill>
                </a:rPr>
                <a:t>AVC</a:t>
              </a:r>
              <a:endParaRPr lang="en-US" sz="1400">
                <a:solidFill>
                  <a:srgbClr val="000000"/>
                </a:solidFill>
              </a:endParaRPr>
            </a:p>
          </p:txBody>
        </p:sp>
        <p:sp>
          <p:nvSpPr>
            <p:cNvPr id="28" name="Freeform 27"/>
            <p:cNvSpPr/>
            <p:nvPr/>
          </p:nvSpPr>
          <p:spPr>
            <a:xfrm>
              <a:off x="5461000" y="2870200"/>
              <a:ext cx="3517901" cy="1028701"/>
            </a:xfrm>
            <a:custGeom>
              <a:avLst/>
              <a:gdLst/>
              <a:ahLst/>
              <a:cxnLst/>
              <a:rect l="0" t="0" r="0" b="0"/>
              <a:pathLst>
                <a:path w="3517901" h="1028701">
                  <a:moveTo>
                    <a:pt x="0" y="0"/>
                  </a:moveTo>
                  <a:lnTo>
                    <a:pt x="41909" y="85089"/>
                  </a:lnTo>
                  <a:lnTo>
                    <a:pt x="48259" y="91439"/>
                  </a:lnTo>
                  <a:lnTo>
                    <a:pt x="77470" y="120650"/>
                  </a:lnTo>
                  <a:lnTo>
                    <a:pt x="97790" y="147320"/>
                  </a:lnTo>
                  <a:lnTo>
                    <a:pt x="120650" y="179070"/>
                  </a:lnTo>
                  <a:lnTo>
                    <a:pt x="142240" y="209550"/>
                  </a:lnTo>
                  <a:lnTo>
                    <a:pt x="166370" y="232410"/>
                  </a:lnTo>
                  <a:lnTo>
                    <a:pt x="196850" y="261620"/>
                  </a:lnTo>
                  <a:lnTo>
                    <a:pt x="217170" y="287020"/>
                  </a:lnTo>
                  <a:lnTo>
                    <a:pt x="237490" y="312420"/>
                  </a:lnTo>
                  <a:lnTo>
                    <a:pt x="264159" y="340360"/>
                  </a:lnTo>
                  <a:lnTo>
                    <a:pt x="303529" y="379729"/>
                  </a:lnTo>
                  <a:lnTo>
                    <a:pt x="341629" y="411479"/>
                  </a:lnTo>
                  <a:lnTo>
                    <a:pt x="370840" y="444500"/>
                  </a:lnTo>
                  <a:lnTo>
                    <a:pt x="397509" y="469900"/>
                  </a:lnTo>
                  <a:lnTo>
                    <a:pt x="438150" y="496570"/>
                  </a:lnTo>
                  <a:lnTo>
                    <a:pt x="452120" y="510540"/>
                  </a:lnTo>
                  <a:lnTo>
                    <a:pt x="458470" y="518159"/>
                  </a:lnTo>
                  <a:lnTo>
                    <a:pt x="472440" y="530859"/>
                  </a:lnTo>
                  <a:lnTo>
                    <a:pt x="510540" y="556259"/>
                  </a:lnTo>
                  <a:lnTo>
                    <a:pt x="547370" y="588009"/>
                  </a:lnTo>
                  <a:lnTo>
                    <a:pt x="574040" y="612140"/>
                  </a:lnTo>
                  <a:lnTo>
                    <a:pt x="605790" y="642620"/>
                  </a:lnTo>
                  <a:lnTo>
                    <a:pt x="647700" y="671829"/>
                  </a:lnTo>
                  <a:lnTo>
                    <a:pt x="678179" y="695959"/>
                  </a:lnTo>
                  <a:lnTo>
                    <a:pt x="711200" y="725170"/>
                  </a:lnTo>
                  <a:lnTo>
                    <a:pt x="723900" y="737870"/>
                  </a:lnTo>
                  <a:lnTo>
                    <a:pt x="731520" y="741679"/>
                  </a:lnTo>
                  <a:lnTo>
                    <a:pt x="746759" y="745490"/>
                  </a:lnTo>
                  <a:lnTo>
                    <a:pt x="753109" y="749300"/>
                  </a:lnTo>
                  <a:lnTo>
                    <a:pt x="764540" y="762000"/>
                  </a:lnTo>
                  <a:lnTo>
                    <a:pt x="817879" y="791209"/>
                  </a:lnTo>
                  <a:lnTo>
                    <a:pt x="843279" y="805179"/>
                  </a:lnTo>
                  <a:lnTo>
                    <a:pt x="866140" y="811529"/>
                  </a:lnTo>
                  <a:lnTo>
                    <a:pt x="877570" y="819150"/>
                  </a:lnTo>
                  <a:lnTo>
                    <a:pt x="911859" y="842009"/>
                  </a:lnTo>
                  <a:lnTo>
                    <a:pt x="962659" y="863600"/>
                  </a:lnTo>
                  <a:lnTo>
                    <a:pt x="1019809" y="887729"/>
                  </a:lnTo>
                  <a:lnTo>
                    <a:pt x="1102359" y="918209"/>
                  </a:lnTo>
                  <a:lnTo>
                    <a:pt x="1155700" y="942340"/>
                  </a:lnTo>
                  <a:lnTo>
                    <a:pt x="1231900" y="962659"/>
                  </a:lnTo>
                  <a:lnTo>
                    <a:pt x="1239519" y="962659"/>
                  </a:lnTo>
                  <a:lnTo>
                    <a:pt x="1261109" y="971550"/>
                  </a:lnTo>
                  <a:lnTo>
                    <a:pt x="1282700" y="981709"/>
                  </a:lnTo>
                  <a:lnTo>
                    <a:pt x="1310640" y="988059"/>
                  </a:lnTo>
                  <a:lnTo>
                    <a:pt x="1337309" y="991870"/>
                  </a:lnTo>
                  <a:lnTo>
                    <a:pt x="1399540" y="1010920"/>
                  </a:lnTo>
                  <a:lnTo>
                    <a:pt x="1503680" y="1026159"/>
                  </a:lnTo>
                  <a:lnTo>
                    <a:pt x="1609090" y="1028700"/>
                  </a:lnTo>
                  <a:lnTo>
                    <a:pt x="1714500" y="1028700"/>
                  </a:lnTo>
                  <a:lnTo>
                    <a:pt x="1813559" y="1017270"/>
                  </a:lnTo>
                  <a:lnTo>
                    <a:pt x="1845309" y="1014729"/>
                  </a:lnTo>
                  <a:lnTo>
                    <a:pt x="1953259" y="985520"/>
                  </a:lnTo>
                  <a:lnTo>
                    <a:pt x="2038350" y="962659"/>
                  </a:lnTo>
                  <a:lnTo>
                    <a:pt x="2142490" y="932179"/>
                  </a:lnTo>
                  <a:lnTo>
                    <a:pt x="2192019" y="918209"/>
                  </a:lnTo>
                  <a:lnTo>
                    <a:pt x="2211069" y="914400"/>
                  </a:lnTo>
                  <a:lnTo>
                    <a:pt x="2298700" y="885190"/>
                  </a:lnTo>
                  <a:lnTo>
                    <a:pt x="2377440" y="852170"/>
                  </a:lnTo>
                  <a:lnTo>
                    <a:pt x="2462530" y="814070"/>
                  </a:lnTo>
                  <a:lnTo>
                    <a:pt x="2533650" y="786129"/>
                  </a:lnTo>
                  <a:lnTo>
                    <a:pt x="2585719" y="760729"/>
                  </a:lnTo>
                  <a:lnTo>
                    <a:pt x="2632709" y="748029"/>
                  </a:lnTo>
                  <a:lnTo>
                    <a:pt x="2687319" y="720090"/>
                  </a:lnTo>
                  <a:lnTo>
                    <a:pt x="2712719" y="704850"/>
                  </a:lnTo>
                  <a:lnTo>
                    <a:pt x="2736850" y="683259"/>
                  </a:lnTo>
                  <a:lnTo>
                    <a:pt x="2813050" y="652779"/>
                  </a:lnTo>
                  <a:lnTo>
                    <a:pt x="2856230" y="622300"/>
                  </a:lnTo>
                  <a:lnTo>
                    <a:pt x="2904490" y="594359"/>
                  </a:lnTo>
                  <a:lnTo>
                    <a:pt x="2941319" y="568959"/>
                  </a:lnTo>
                  <a:lnTo>
                    <a:pt x="2992119" y="538479"/>
                  </a:lnTo>
                  <a:lnTo>
                    <a:pt x="3017519" y="519429"/>
                  </a:lnTo>
                  <a:lnTo>
                    <a:pt x="3049269" y="486409"/>
                  </a:lnTo>
                  <a:lnTo>
                    <a:pt x="3115309" y="439420"/>
                  </a:lnTo>
                  <a:lnTo>
                    <a:pt x="3149600" y="414020"/>
                  </a:lnTo>
                  <a:lnTo>
                    <a:pt x="3183890" y="387350"/>
                  </a:lnTo>
                  <a:lnTo>
                    <a:pt x="3211830" y="365760"/>
                  </a:lnTo>
                  <a:lnTo>
                    <a:pt x="3246119" y="334010"/>
                  </a:lnTo>
                  <a:lnTo>
                    <a:pt x="3267709" y="312420"/>
                  </a:lnTo>
                  <a:lnTo>
                    <a:pt x="3285490" y="288289"/>
                  </a:lnTo>
                  <a:lnTo>
                    <a:pt x="3315969" y="264160"/>
                  </a:lnTo>
                  <a:lnTo>
                    <a:pt x="3341369" y="238760"/>
                  </a:lnTo>
                  <a:lnTo>
                    <a:pt x="3376930" y="204470"/>
                  </a:lnTo>
                  <a:lnTo>
                    <a:pt x="3398519" y="179070"/>
                  </a:lnTo>
                  <a:lnTo>
                    <a:pt x="3408680" y="165100"/>
                  </a:lnTo>
                  <a:lnTo>
                    <a:pt x="3418840" y="157479"/>
                  </a:lnTo>
                  <a:lnTo>
                    <a:pt x="3427730" y="151129"/>
                  </a:lnTo>
                  <a:lnTo>
                    <a:pt x="3436619" y="147320"/>
                  </a:lnTo>
                  <a:lnTo>
                    <a:pt x="3454400" y="132079"/>
                  </a:lnTo>
                  <a:lnTo>
                    <a:pt x="3472180" y="110489"/>
                  </a:lnTo>
                  <a:lnTo>
                    <a:pt x="3495040" y="87629"/>
                  </a:lnTo>
                  <a:lnTo>
                    <a:pt x="3507740" y="69850"/>
                  </a:lnTo>
                  <a:lnTo>
                    <a:pt x="3517900" y="508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29" name="Freeform 28"/>
            <p:cNvSpPr/>
            <p:nvPr/>
          </p:nvSpPr>
          <p:spPr>
            <a:xfrm>
              <a:off x="5372100" y="2514600"/>
              <a:ext cx="2438401" cy="2438401"/>
            </a:xfrm>
            <a:custGeom>
              <a:avLst/>
              <a:gdLst/>
              <a:ahLst/>
              <a:cxnLst/>
              <a:rect l="0" t="0" r="0" b="0"/>
              <a:pathLst>
                <a:path w="2438401" h="2438401">
                  <a:moveTo>
                    <a:pt x="0" y="2108200"/>
                  </a:moveTo>
                  <a:lnTo>
                    <a:pt x="0" y="2122170"/>
                  </a:lnTo>
                  <a:lnTo>
                    <a:pt x="3809" y="2136140"/>
                  </a:lnTo>
                  <a:lnTo>
                    <a:pt x="6350" y="2143759"/>
                  </a:lnTo>
                  <a:lnTo>
                    <a:pt x="62229" y="2217420"/>
                  </a:lnTo>
                  <a:lnTo>
                    <a:pt x="86359" y="2245359"/>
                  </a:lnTo>
                  <a:lnTo>
                    <a:pt x="99059" y="2254250"/>
                  </a:lnTo>
                  <a:lnTo>
                    <a:pt x="104140" y="2255520"/>
                  </a:lnTo>
                  <a:lnTo>
                    <a:pt x="109220" y="2260600"/>
                  </a:lnTo>
                  <a:lnTo>
                    <a:pt x="123190" y="2278379"/>
                  </a:lnTo>
                  <a:lnTo>
                    <a:pt x="179070" y="2322829"/>
                  </a:lnTo>
                  <a:lnTo>
                    <a:pt x="248920" y="2354579"/>
                  </a:lnTo>
                  <a:lnTo>
                    <a:pt x="302259" y="2385059"/>
                  </a:lnTo>
                  <a:lnTo>
                    <a:pt x="325120" y="2393950"/>
                  </a:lnTo>
                  <a:lnTo>
                    <a:pt x="354329" y="2401570"/>
                  </a:lnTo>
                  <a:lnTo>
                    <a:pt x="402590" y="2418079"/>
                  </a:lnTo>
                  <a:lnTo>
                    <a:pt x="476250" y="2433320"/>
                  </a:lnTo>
                  <a:lnTo>
                    <a:pt x="544829" y="2438400"/>
                  </a:lnTo>
                  <a:lnTo>
                    <a:pt x="718820" y="2438400"/>
                  </a:lnTo>
                  <a:lnTo>
                    <a:pt x="781050" y="2432050"/>
                  </a:lnTo>
                  <a:lnTo>
                    <a:pt x="825500" y="2420620"/>
                  </a:lnTo>
                  <a:lnTo>
                    <a:pt x="897890" y="2396490"/>
                  </a:lnTo>
                  <a:lnTo>
                    <a:pt x="989329" y="2372359"/>
                  </a:lnTo>
                  <a:lnTo>
                    <a:pt x="1018540" y="2359659"/>
                  </a:lnTo>
                  <a:lnTo>
                    <a:pt x="1087120" y="2320290"/>
                  </a:lnTo>
                  <a:lnTo>
                    <a:pt x="1146809" y="2289809"/>
                  </a:lnTo>
                  <a:lnTo>
                    <a:pt x="1216659" y="2236470"/>
                  </a:lnTo>
                  <a:lnTo>
                    <a:pt x="1256030" y="2202179"/>
                  </a:lnTo>
                  <a:lnTo>
                    <a:pt x="1329690" y="2143759"/>
                  </a:lnTo>
                  <a:lnTo>
                    <a:pt x="1394459" y="2085340"/>
                  </a:lnTo>
                  <a:lnTo>
                    <a:pt x="1435100" y="2039620"/>
                  </a:lnTo>
                  <a:lnTo>
                    <a:pt x="1501140" y="1964690"/>
                  </a:lnTo>
                  <a:lnTo>
                    <a:pt x="1568450" y="1868170"/>
                  </a:lnTo>
                  <a:lnTo>
                    <a:pt x="1615440" y="1794509"/>
                  </a:lnTo>
                  <a:lnTo>
                    <a:pt x="1742440" y="1591309"/>
                  </a:lnTo>
                  <a:lnTo>
                    <a:pt x="1767840" y="1548129"/>
                  </a:lnTo>
                  <a:lnTo>
                    <a:pt x="1823719" y="1447800"/>
                  </a:lnTo>
                  <a:lnTo>
                    <a:pt x="1842769" y="1413509"/>
                  </a:lnTo>
                  <a:lnTo>
                    <a:pt x="1869440" y="1350009"/>
                  </a:lnTo>
                  <a:lnTo>
                    <a:pt x="1891030" y="1308100"/>
                  </a:lnTo>
                  <a:lnTo>
                    <a:pt x="1927859" y="1228090"/>
                  </a:lnTo>
                  <a:lnTo>
                    <a:pt x="1965959" y="1143000"/>
                  </a:lnTo>
                  <a:lnTo>
                    <a:pt x="2002790" y="1056640"/>
                  </a:lnTo>
                  <a:lnTo>
                    <a:pt x="2058669" y="930909"/>
                  </a:lnTo>
                  <a:lnTo>
                    <a:pt x="2084069" y="876300"/>
                  </a:lnTo>
                  <a:lnTo>
                    <a:pt x="2108200" y="814070"/>
                  </a:lnTo>
                  <a:lnTo>
                    <a:pt x="2146300" y="715010"/>
                  </a:lnTo>
                  <a:lnTo>
                    <a:pt x="2174240" y="626110"/>
                  </a:lnTo>
                  <a:lnTo>
                    <a:pt x="2214880" y="551179"/>
                  </a:lnTo>
                  <a:lnTo>
                    <a:pt x="2251709" y="491489"/>
                  </a:lnTo>
                  <a:lnTo>
                    <a:pt x="2278380" y="420370"/>
                  </a:lnTo>
                  <a:lnTo>
                    <a:pt x="2339340" y="234950"/>
                  </a:lnTo>
                  <a:lnTo>
                    <a:pt x="2366009" y="176529"/>
                  </a:lnTo>
                  <a:lnTo>
                    <a:pt x="2386330" y="114300"/>
                  </a:lnTo>
                  <a:lnTo>
                    <a:pt x="2416809" y="50800"/>
                  </a:lnTo>
                  <a:lnTo>
                    <a:pt x="2429509" y="35560"/>
                  </a:lnTo>
                  <a:lnTo>
                    <a:pt x="2433319" y="29210"/>
                  </a:lnTo>
                  <a:lnTo>
                    <a:pt x="24384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0" name="Freeform 29"/>
            <p:cNvSpPr/>
            <p:nvPr/>
          </p:nvSpPr>
          <p:spPr>
            <a:xfrm>
              <a:off x="5346700" y="3149600"/>
              <a:ext cx="3657601" cy="1371601"/>
            </a:xfrm>
            <a:custGeom>
              <a:avLst/>
              <a:gdLst/>
              <a:ahLst/>
              <a:cxnLst/>
              <a:rect l="0" t="0" r="0" b="0"/>
              <a:pathLst>
                <a:path w="3657601" h="1371601">
                  <a:moveTo>
                    <a:pt x="0" y="1155700"/>
                  </a:moveTo>
                  <a:lnTo>
                    <a:pt x="13970" y="1162050"/>
                  </a:lnTo>
                  <a:lnTo>
                    <a:pt x="43179" y="1184909"/>
                  </a:lnTo>
                  <a:lnTo>
                    <a:pt x="143509" y="1226820"/>
                  </a:lnTo>
                  <a:lnTo>
                    <a:pt x="259079" y="1244600"/>
                  </a:lnTo>
                  <a:lnTo>
                    <a:pt x="373379" y="1273809"/>
                  </a:lnTo>
                  <a:lnTo>
                    <a:pt x="483870" y="1305559"/>
                  </a:lnTo>
                  <a:lnTo>
                    <a:pt x="529590" y="1315720"/>
                  </a:lnTo>
                  <a:lnTo>
                    <a:pt x="631190" y="1333500"/>
                  </a:lnTo>
                  <a:lnTo>
                    <a:pt x="731520" y="1348740"/>
                  </a:lnTo>
                  <a:lnTo>
                    <a:pt x="770890" y="1353820"/>
                  </a:lnTo>
                  <a:lnTo>
                    <a:pt x="872490" y="1357629"/>
                  </a:lnTo>
                  <a:lnTo>
                    <a:pt x="966470" y="1362709"/>
                  </a:lnTo>
                  <a:lnTo>
                    <a:pt x="1031240" y="1369059"/>
                  </a:lnTo>
                  <a:lnTo>
                    <a:pt x="1141729" y="1371600"/>
                  </a:lnTo>
                  <a:lnTo>
                    <a:pt x="1234440" y="1371600"/>
                  </a:lnTo>
                  <a:lnTo>
                    <a:pt x="1309369" y="1367790"/>
                  </a:lnTo>
                  <a:lnTo>
                    <a:pt x="1409700" y="1361440"/>
                  </a:lnTo>
                  <a:lnTo>
                    <a:pt x="1508759" y="1355090"/>
                  </a:lnTo>
                  <a:lnTo>
                    <a:pt x="1548130" y="1348740"/>
                  </a:lnTo>
                  <a:lnTo>
                    <a:pt x="1656080" y="1336040"/>
                  </a:lnTo>
                  <a:lnTo>
                    <a:pt x="1757680" y="1309370"/>
                  </a:lnTo>
                  <a:lnTo>
                    <a:pt x="1869440" y="1283970"/>
                  </a:lnTo>
                  <a:lnTo>
                    <a:pt x="1954530" y="1261109"/>
                  </a:lnTo>
                  <a:lnTo>
                    <a:pt x="1968500" y="1259840"/>
                  </a:lnTo>
                  <a:lnTo>
                    <a:pt x="1993900" y="1250950"/>
                  </a:lnTo>
                  <a:lnTo>
                    <a:pt x="2018030" y="1240790"/>
                  </a:lnTo>
                  <a:lnTo>
                    <a:pt x="2128519" y="1207770"/>
                  </a:lnTo>
                  <a:lnTo>
                    <a:pt x="2184400" y="1184909"/>
                  </a:lnTo>
                  <a:lnTo>
                    <a:pt x="2222500" y="1165859"/>
                  </a:lnTo>
                  <a:lnTo>
                    <a:pt x="2259330" y="1155700"/>
                  </a:lnTo>
                  <a:lnTo>
                    <a:pt x="2335530" y="1117600"/>
                  </a:lnTo>
                  <a:lnTo>
                    <a:pt x="2397759" y="1087120"/>
                  </a:lnTo>
                  <a:lnTo>
                    <a:pt x="2453640" y="1054100"/>
                  </a:lnTo>
                  <a:lnTo>
                    <a:pt x="2513330" y="1014729"/>
                  </a:lnTo>
                  <a:lnTo>
                    <a:pt x="2578100" y="975359"/>
                  </a:lnTo>
                  <a:lnTo>
                    <a:pt x="2630169" y="938529"/>
                  </a:lnTo>
                  <a:lnTo>
                    <a:pt x="2675890" y="911859"/>
                  </a:lnTo>
                  <a:lnTo>
                    <a:pt x="2696209" y="897890"/>
                  </a:lnTo>
                  <a:lnTo>
                    <a:pt x="2766059" y="858520"/>
                  </a:lnTo>
                  <a:lnTo>
                    <a:pt x="2860040" y="797559"/>
                  </a:lnTo>
                  <a:lnTo>
                    <a:pt x="2908300" y="760729"/>
                  </a:lnTo>
                  <a:lnTo>
                    <a:pt x="2938780" y="742950"/>
                  </a:lnTo>
                  <a:lnTo>
                    <a:pt x="2961640" y="732790"/>
                  </a:lnTo>
                  <a:lnTo>
                    <a:pt x="3004819" y="699770"/>
                  </a:lnTo>
                  <a:lnTo>
                    <a:pt x="3049269" y="657859"/>
                  </a:lnTo>
                  <a:lnTo>
                    <a:pt x="3086100" y="626109"/>
                  </a:lnTo>
                  <a:lnTo>
                    <a:pt x="3136900" y="591820"/>
                  </a:lnTo>
                  <a:lnTo>
                    <a:pt x="3182619" y="557529"/>
                  </a:lnTo>
                  <a:lnTo>
                    <a:pt x="3221990" y="515620"/>
                  </a:lnTo>
                  <a:lnTo>
                    <a:pt x="3261359" y="474979"/>
                  </a:lnTo>
                  <a:lnTo>
                    <a:pt x="3299459" y="434340"/>
                  </a:lnTo>
                  <a:lnTo>
                    <a:pt x="3332480" y="393700"/>
                  </a:lnTo>
                  <a:lnTo>
                    <a:pt x="3361690" y="368300"/>
                  </a:lnTo>
                  <a:lnTo>
                    <a:pt x="3380740" y="344170"/>
                  </a:lnTo>
                  <a:lnTo>
                    <a:pt x="3403600" y="312420"/>
                  </a:lnTo>
                  <a:lnTo>
                    <a:pt x="3429000" y="276859"/>
                  </a:lnTo>
                  <a:lnTo>
                    <a:pt x="3450590" y="247650"/>
                  </a:lnTo>
                  <a:lnTo>
                    <a:pt x="3468369" y="224790"/>
                  </a:lnTo>
                  <a:lnTo>
                    <a:pt x="3498850" y="186690"/>
                  </a:lnTo>
                  <a:lnTo>
                    <a:pt x="3521709" y="156209"/>
                  </a:lnTo>
                  <a:lnTo>
                    <a:pt x="3556000" y="114300"/>
                  </a:lnTo>
                  <a:lnTo>
                    <a:pt x="3577590" y="88900"/>
                  </a:lnTo>
                  <a:lnTo>
                    <a:pt x="3608069" y="49529"/>
                  </a:lnTo>
                  <a:lnTo>
                    <a:pt x="365760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1" name="TextBox 30"/>
            <p:cNvSpPr txBox="1"/>
            <p:nvPr/>
          </p:nvSpPr>
          <p:spPr>
            <a:xfrm>
              <a:off x="8432800" y="4343401"/>
              <a:ext cx="1701800" cy="410369"/>
            </a:xfrm>
            <a:prstGeom prst="rect">
              <a:avLst/>
            </a:prstGeom>
            <a:noFill/>
          </p:spPr>
          <p:txBody>
            <a:bodyPr vert="horz" rtlCol="0">
              <a:spAutoFit/>
            </a:bodyPr>
            <a:lstStyle/>
            <a:p>
              <a:r>
                <a:rPr lang="en-US" sz="1400" smtClean="0">
                  <a:solidFill>
                    <a:srgbClr val="000000"/>
                  </a:solidFill>
                </a:rPr>
                <a:t>MR=D=AR=P</a:t>
              </a:r>
              <a:r>
                <a:rPr lang="en-US" sz="1400" baseline="-25000" smtClean="0">
                  <a:solidFill>
                    <a:srgbClr val="000000"/>
                  </a:solidFill>
                </a:rPr>
                <a:t>1</a:t>
              </a:r>
              <a:endParaRPr lang="en-US" sz="1400" baseline="-25000">
                <a:solidFill>
                  <a:srgbClr val="000000"/>
                </a:solidFill>
              </a:endParaRPr>
            </a:p>
          </p:txBody>
        </p:sp>
        <p:sp>
          <p:nvSpPr>
            <p:cNvPr id="32" name="TextBox 31"/>
            <p:cNvSpPr txBox="1"/>
            <p:nvPr/>
          </p:nvSpPr>
          <p:spPr>
            <a:xfrm>
              <a:off x="114300" y="4216401"/>
              <a:ext cx="533400" cy="410369"/>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e</a:t>
              </a:r>
              <a:endParaRPr lang="en-US" sz="1400" baseline="-25000">
                <a:solidFill>
                  <a:srgbClr val="000000"/>
                </a:solidFill>
              </a:endParaRPr>
            </a:p>
          </p:txBody>
        </p:sp>
        <p:cxnSp>
          <p:nvCxnSpPr>
            <p:cNvPr id="33" name="Straight Connector 32"/>
            <p:cNvCxnSpPr/>
            <p:nvPr/>
          </p:nvCxnSpPr>
          <p:spPr>
            <a:xfrm>
              <a:off x="495300" y="4267200"/>
              <a:ext cx="4673600" cy="0"/>
            </a:xfrm>
            <a:prstGeom prst="line">
              <a:avLst/>
            </a:prstGeom>
            <a:ln w="381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grpSp>
      <p:sp>
        <p:nvSpPr>
          <p:cNvPr id="35" name="TextBox 34"/>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Practice Problems</a:t>
            </a:r>
            <a:endParaRPr lang="en-US" sz="1400" i="1" dirty="0">
              <a:latin typeface="Lucida Sans - 20"/>
            </a:endParaRPr>
          </a:p>
        </p:txBody>
      </p:sp>
    </p:spTree>
    <p:extLst>
      <p:ext uri="{BB962C8B-B14F-4D97-AF65-F5344CB8AC3E}">
        <p14:creationId xmlns:p14="http://schemas.microsoft.com/office/powerpoint/2010/main" val="34223392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1.5.2 Perfect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Competition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 name="TextBox 7"/>
          <p:cNvSpPr txBox="1"/>
          <p:nvPr/>
        </p:nvSpPr>
        <p:spPr>
          <a:xfrm>
            <a:off x="-8255" y="726621"/>
            <a:ext cx="8496300" cy="1846659"/>
          </a:xfrm>
          <a:prstGeom prst="rect">
            <a:avLst/>
          </a:prstGeom>
          <a:noFill/>
        </p:spPr>
        <p:txBody>
          <a:bodyPr vert="horz" wrap="square" rtlCol="0">
            <a:spAutoFit/>
          </a:bodyPr>
          <a:lstStyle/>
          <a:p>
            <a:r>
              <a:rPr lang="en-US" sz="2400" dirty="0">
                <a:solidFill>
                  <a:srgbClr val="FF0000"/>
                </a:solidFill>
              </a:rPr>
              <a:t>Perfect Competition Practice Problems</a:t>
            </a:r>
          </a:p>
          <a:p>
            <a:r>
              <a:rPr lang="en-US" dirty="0" smtClean="0"/>
              <a:t>Describe the situation in the market below and firm below. </a:t>
            </a:r>
          </a:p>
          <a:p>
            <a:pPr marL="342900" indent="-342900">
              <a:buFont typeface="+mj-lt"/>
              <a:buAutoNum type="arabicPeriod"/>
            </a:pPr>
            <a:r>
              <a:rPr lang="en-US" dirty="0" smtClean="0">
                <a:cs typeface="Arial" pitchFamily="34" charset="0"/>
              </a:rPr>
              <a:t>Show the firm's </a:t>
            </a:r>
            <a:r>
              <a:rPr lang="en-US" dirty="0" err="1" smtClean="0">
                <a:cs typeface="Arial" pitchFamily="34" charset="0"/>
              </a:rPr>
              <a:t>i</a:t>
            </a:r>
            <a:r>
              <a:rPr lang="en-US" dirty="0" smtClean="0">
                <a:cs typeface="Arial" pitchFamily="34" charset="0"/>
              </a:rPr>
              <a:t>) MR, ii) Output, iii) Economic profit or loss</a:t>
            </a:r>
          </a:p>
          <a:p>
            <a:pPr marL="342900" indent="-342900">
              <a:buFont typeface="+mj-lt"/>
              <a:buAutoNum type="arabicPeriod"/>
            </a:pPr>
            <a:r>
              <a:rPr lang="en-US" dirty="0" smtClean="0">
                <a:cs typeface="Arial" pitchFamily="34" charset="0"/>
              </a:rPr>
              <a:t>Assuming this is a PC market, describe and illustrate the long run adjustments that will restore this market to Equilibrium. Show on the graphs, for both the industry and the firm, the price and output after long-run adjustments</a:t>
            </a:r>
            <a:endParaRPr lang="en-US" dirty="0">
              <a:cs typeface="Arial" pitchFamily="34" charset="0"/>
            </a:endParaRPr>
          </a:p>
        </p:txBody>
      </p:sp>
      <p:grpSp>
        <p:nvGrpSpPr>
          <p:cNvPr id="9" name="Group 8"/>
          <p:cNvGrpSpPr>
            <a:grpSpLocks noChangeAspect="1"/>
          </p:cNvGrpSpPr>
          <p:nvPr/>
        </p:nvGrpSpPr>
        <p:grpSpPr>
          <a:xfrm>
            <a:off x="-16509" y="2552700"/>
            <a:ext cx="9312909" cy="3163160"/>
            <a:chOff x="101600" y="2590800"/>
            <a:chExt cx="9803062" cy="3995571"/>
          </a:xfrm>
        </p:grpSpPr>
        <p:cxnSp>
          <p:nvCxnSpPr>
            <p:cNvPr id="10" name="Straight Connector 9"/>
            <p:cNvCxnSpPr/>
            <p:nvPr/>
          </p:nvCxnSpPr>
          <p:spPr>
            <a:xfrm>
              <a:off x="5232400" y="4210050"/>
              <a:ext cx="3581400" cy="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05079" y="2672969"/>
              <a:ext cx="0" cy="338582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67487" y="6058789"/>
              <a:ext cx="396239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01600" y="2590800"/>
              <a:ext cx="431800" cy="388771"/>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14" name="TextBox 13"/>
            <p:cNvSpPr txBox="1"/>
            <p:nvPr/>
          </p:nvSpPr>
          <p:spPr>
            <a:xfrm>
              <a:off x="4318000" y="6197600"/>
              <a:ext cx="482600" cy="388771"/>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15" name="Straight Connector 14"/>
            <p:cNvCxnSpPr/>
            <p:nvPr/>
          </p:nvCxnSpPr>
          <p:spPr>
            <a:xfrm>
              <a:off x="842517" y="2736088"/>
              <a:ext cx="3349879" cy="317106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692530" y="2849752"/>
              <a:ext cx="3237358" cy="2956307"/>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969083" y="2590800"/>
              <a:ext cx="990600" cy="388771"/>
            </a:xfrm>
            <a:prstGeom prst="rect">
              <a:avLst/>
            </a:prstGeom>
            <a:noFill/>
          </p:spPr>
          <p:txBody>
            <a:bodyPr vert="horz" rtlCol="0">
              <a:spAutoFit/>
            </a:bodyPr>
            <a:lstStyle/>
            <a:p>
              <a:r>
                <a:rPr lang="en-US" sz="1400" dirty="0" err="1" smtClean="0">
                  <a:solidFill>
                    <a:srgbClr val="000000"/>
                  </a:solidFill>
                </a:rPr>
                <a:t>S</a:t>
              </a:r>
              <a:r>
                <a:rPr lang="en-US" sz="1400" baseline="-25000" dirty="0" err="1" smtClean="0">
                  <a:solidFill>
                    <a:srgbClr val="000000"/>
                  </a:solidFill>
                </a:rPr>
                <a:t>industry</a:t>
              </a:r>
              <a:endParaRPr lang="en-US" sz="1400" baseline="-25000" dirty="0">
                <a:solidFill>
                  <a:srgbClr val="000000"/>
                </a:solidFill>
              </a:endParaRPr>
            </a:p>
          </p:txBody>
        </p:sp>
        <p:sp>
          <p:nvSpPr>
            <p:cNvPr id="18" name="TextBox 17"/>
            <p:cNvSpPr txBox="1"/>
            <p:nvPr/>
          </p:nvSpPr>
          <p:spPr>
            <a:xfrm>
              <a:off x="4254500" y="5667124"/>
              <a:ext cx="1016000" cy="388771"/>
            </a:xfrm>
            <a:prstGeom prst="rect">
              <a:avLst/>
            </a:prstGeom>
            <a:noFill/>
          </p:spPr>
          <p:txBody>
            <a:bodyPr vert="horz" rtlCol="0">
              <a:spAutoFit/>
            </a:bodyPr>
            <a:lstStyle/>
            <a:p>
              <a:r>
                <a:rPr lang="en-US" sz="1400" smtClean="0">
                  <a:solidFill>
                    <a:srgbClr val="000000"/>
                  </a:solidFill>
                </a:rPr>
                <a:t>D</a:t>
              </a:r>
              <a:r>
                <a:rPr lang="en-US" sz="1400" baseline="-25000" smtClean="0">
                  <a:solidFill>
                    <a:srgbClr val="000000"/>
                  </a:solidFill>
                </a:rPr>
                <a:t>industry</a:t>
              </a:r>
              <a:endParaRPr lang="en-US" sz="1400" baseline="-25000">
                <a:solidFill>
                  <a:srgbClr val="000000"/>
                </a:solidFill>
              </a:endParaRPr>
            </a:p>
          </p:txBody>
        </p:sp>
        <p:sp>
          <p:nvSpPr>
            <p:cNvPr id="19" name="TextBox 18"/>
            <p:cNvSpPr txBox="1"/>
            <p:nvPr/>
          </p:nvSpPr>
          <p:spPr>
            <a:xfrm>
              <a:off x="1765300" y="2616200"/>
              <a:ext cx="1219200" cy="388771"/>
            </a:xfrm>
            <a:prstGeom prst="rect">
              <a:avLst/>
            </a:prstGeom>
            <a:noFill/>
          </p:spPr>
          <p:txBody>
            <a:bodyPr vert="horz" rtlCol="0">
              <a:spAutoFit/>
            </a:bodyPr>
            <a:lstStyle/>
            <a:p>
              <a:r>
                <a:rPr lang="en-US" sz="1400" b="1" smtClean="0">
                  <a:solidFill>
                    <a:srgbClr val="0000FF"/>
                  </a:solidFill>
                </a:rPr>
                <a:t> Industry</a:t>
              </a:r>
              <a:endParaRPr lang="en-US" sz="1400" b="1">
                <a:solidFill>
                  <a:srgbClr val="0000FF"/>
                </a:solidFill>
              </a:endParaRPr>
            </a:p>
          </p:txBody>
        </p:sp>
        <p:cxnSp>
          <p:nvCxnSpPr>
            <p:cNvPr id="20" name="Straight Connector 19"/>
            <p:cNvCxnSpPr/>
            <p:nvPr/>
          </p:nvCxnSpPr>
          <p:spPr>
            <a:xfrm flipV="1">
              <a:off x="5239003" y="2762376"/>
              <a:ext cx="0" cy="335026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223255" y="6112636"/>
              <a:ext cx="3905124"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889500" y="2692400"/>
              <a:ext cx="431800" cy="388771"/>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23" name="TextBox 22"/>
            <p:cNvSpPr txBox="1"/>
            <p:nvPr/>
          </p:nvSpPr>
          <p:spPr>
            <a:xfrm>
              <a:off x="8966200" y="6197600"/>
              <a:ext cx="482600" cy="388771"/>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24" name="TextBox 23"/>
            <p:cNvSpPr txBox="1"/>
            <p:nvPr/>
          </p:nvSpPr>
          <p:spPr>
            <a:xfrm>
              <a:off x="7035800" y="2679700"/>
              <a:ext cx="812800" cy="388771"/>
            </a:xfrm>
            <a:prstGeom prst="rect">
              <a:avLst/>
            </a:prstGeom>
            <a:noFill/>
          </p:spPr>
          <p:txBody>
            <a:bodyPr vert="horz" rtlCol="0">
              <a:spAutoFit/>
            </a:bodyPr>
            <a:lstStyle/>
            <a:p>
              <a:r>
                <a:rPr lang="en-US" sz="1400" b="1" smtClean="0">
                  <a:solidFill>
                    <a:srgbClr val="800080"/>
                  </a:solidFill>
                </a:rPr>
                <a:t> Firm</a:t>
              </a:r>
              <a:endParaRPr lang="en-US" sz="1400" b="1">
                <a:solidFill>
                  <a:srgbClr val="800080"/>
                </a:solidFill>
              </a:endParaRPr>
            </a:p>
          </p:txBody>
        </p:sp>
        <p:sp>
          <p:nvSpPr>
            <p:cNvPr id="25" name="TextBox 24"/>
            <p:cNvSpPr txBox="1"/>
            <p:nvPr/>
          </p:nvSpPr>
          <p:spPr>
            <a:xfrm>
              <a:off x="7810500" y="3200400"/>
              <a:ext cx="635000" cy="388771"/>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sp>
          <p:nvSpPr>
            <p:cNvPr id="26" name="TextBox 25"/>
            <p:cNvSpPr txBox="1"/>
            <p:nvPr/>
          </p:nvSpPr>
          <p:spPr>
            <a:xfrm>
              <a:off x="8839200" y="3403601"/>
              <a:ext cx="711200" cy="388771"/>
            </a:xfrm>
            <a:prstGeom prst="rect">
              <a:avLst/>
            </a:prstGeom>
            <a:noFill/>
          </p:spPr>
          <p:txBody>
            <a:bodyPr vert="horz" rtlCol="0">
              <a:spAutoFit/>
            </a:bodyPr>
            <a:lstStyle/>
            <a:p>
              <a:r>
                <a:rPr lang="en-US" sz="1400" smtClean="0">
                  <a:solidFill>
                    <a:srgbClr val="000000"/>
                  </a:solidFill>
                </a:rPr>
                <a:t>ATC</a:t>
              </a:r>
              <a:endParaRPr lang="en-US" sz="1400">
                <a:solidFill>
                  <a:srgbClr val="000000"/>
                </a:solidFill>
              </a:endParaRPr>
            </a:p>
          </p:txBody>
        </p:sp>
        <p:sp>
          <p:nvSpPr>
            <p:cNvPr id="27" name="TextBox 26"/>
            <p:cNvSpPr txBox="1"/>
            <p:nvPr/>
          </p:nvSpPr>
          <p:spPr>
            <a:xfrm>
              <a:off x="9105900" y="3822700"/>
              <a:ext cx="762000" cy="388771"/>
            </a:xfrm>
            <a:prstGeom prst="rect">
              <a:avLst/>
            </a:prstGeom>
            <a:noFill/>
          </p:spPr>
          <p:txBody>
            <a:bodyPr vert="horz" rtlCol="0">
              <a:spAutoFit/>
            </a:bodyPr>
            <a:lstStyle/>
            <a:p>
              <a:r>
                <a:rPr lang="en-US" sz="1400" smtClean="0">
                  <a:solidFill>
                    <a:srgbClr val="000000"/>
                  </a:solidFill>
                </a:rPr>
                <a:t>AVC</a:t>
              </a:r>
              <a:endParaRPr lang="en-US" sz="1400">
                <a:solidFill>
                  <a:srgbClr val="000000"/>
                </a:solidFill>
              </a:endParaRPr>
            </a:p>
          </p:txBody>
        </p:sp>
        <p:sp>
          <p:nvSpPr>
            <p:cNvPr id="28" name="Freeform 27"/>
            <p:cNvSpPr/>
            <p:nvPr/>
          </p:nvSpPr>
          <p:spPr>
            <a:xfrm>
              <a:off x="5575300" y="3657600"/>
              <a:ext cx="3517901" cy="1028701"/>
            </a:xfrm>
            <a:custGeom>
              <a:avLst/>
              <a:gdLst/>
              <a:ahLst/>
              <a:cxnLst/>
              <a:rect l="0" t="0" r="0" b="0"/>
              <a:pathLst>
                <a:path w="3517901" h="1028701">
                  <a:moveTo>
                    <a:pt x="0" y="0"/>
                  </a:moveTo>
                  <a:lnTo>
                    <a:pt x="41909" y="85090"/>
                  </a:lnTo>
                  <a:lnTo>
                    <a:pt x="48259" y="91440"/>
                  </a:lnTo>
                  <a:lnTo>
                    <a:pt x="77470" y="120650"/>
                  </a:lnTo>
                  <a:lnTo>
                    <a:pt x="97790" y="147320"/>
                  </a:lnTo>
                  <a:lnTo>
                    <a:pt x="120650" y="179070"/>
                  </a:lnTo>
                  <a:lnTo>
                    <a:pt x="142240" y="209550"/>
                  </a:lnTo>
                  <a:lnTo>
                    <a:pt x="166370" y="232409"/>
                  </a:lnTo>
                  <a:lnTo>
                    <a:pt x="196850" y="261620"/>
                  </a:lnTo>
                  <a:lnTo>
                    <a:pt x="217170" y="287020"/>
                  </a:lnTo>
                  <a:lnTo>
                    <a:pt x="237490" y="312420"/>
                  </a:lnTo>
                  <a:lnTo>
                    <a:pt x="264159" y="340359"/>
                  </a:lnTo>
                  <a:lnTo>
                    <a:pt x="303529" y="379729"/>
                  </a:lnTo>
                  <a:lnTo>
                    <a:pt x="341629" y="411479"/>
                  </a:lnTo>
                  <a:lnTo>
                    <a:pt x="370840" y="444500"/>
                  </a:lnTo>
                  <a:lnTo>
                    <a:pt x="397509" y="469900"/>
                  </a:lnTo>
                  <a:lnTo>
                    <a:pt x="438150" y="496570"/>
                  </a:lnTo>
                  <a:lnTo>
                    <a:pt x="452120" y="510540"/>
                  </a:lnTo>
                  <a:lnTo>
                    <a:pt x="458470" y="518159"/>
                  </a:lnTo>
                  <a:lnTo>
                    <a:pt x="472440" y="530859"/>
                  </a:lnTo>
                  <a:lnTo>
                    <a:pt x="510540" y="556259"/>
                  </a:lnTo>
                  <a:lnTo>
                    <a:pt x="547370" y="588009"/>
                  </a:lnTo>
                  <a:lnTo>
                    <a:pt x="574040" y="612140"/>
                  </a:lnTo>
                  <a:lnTo>
                    <a:pt x="605790" y="642620"/>
                  </a:lnTo>
                  <a:lnTo>
                    <a:pt x="647700" y="671829"/>
                  </a:lnTo>
                  <a:lnTo>
                    <a:pt x="678179" y="695959"/>
                  </a:lnTo>
                  <a:lnTo>
                    <a:pt x="711200" y="725170"/>
                  </a:lnTo>
                  <a:lnTo>
                    <a:pt x="723900" y="737870"/>
                  </a:lnTo>
                  <a:lnTo>
                    <a:pt x="731520" y="741679"/>
                  </a:lnTo>
                  <a:lnTo>
                    <a:pt x="746759" y="745490"/>
                  </a:lnTo>
                  <a:lnTo>
                    <a:pt x="753109" y="749300"/>
                  </a:lnTo>
                  <a:lnTo>
                    <a:pt x="764540" y="762000"/>
                  </a:lnTo>
                  <a:lnTo>
                    <a:pt x="817879" y="791209"/>
                  </a:lnTo>
                  <a:lnTo>
                    <a:pt x="843279" y="805179"/>
                  </a:lnTo>
                  <a:lnTo>
                    <a:pt x="866140" y="811529"/>
                  </a:lnTo>
                  <a:lnTo>
                    <a:pt x="877570" y="819150"/>
                  </a:lnTo>
                  <a:lnTo>
                    <a:pt x="911859" y="842009"/>
                  </a:lnTo>
                  <a:lnTo>
                    <a:pt x="962659" y="863600"/>
                  </a:lnTo>
                  <a:lnTo>
                    <a:pt x="1019809" y="887729"/>
                  </a:lnTo>
                  <a:lnTo>
                    <a:pt x="1102359" y="918209"/>
                  </a:lnTo>
                  <a:lnTo>
                    <a:pt x="1155700" y="942340"/>
                  </a:lnTo>
                  <a:lnTo>
                    <a:pt x="1231900" y="962659"/>
                  </a:lnTo>
                  <a:lnTo>
                    <a:pt x="1239519" y="962659"/>
                  </a:lnTo>
                  <a:lnTo>
                    <a:pt x="1261109" y="971550"/>
                  </a:lnTo>
                  <a:lnTo>
                    <a:pt x="1282700" y="981709"/>
                  </a:lnTo>
                  <a:lnTo>
                    <a:pt x="1310640" y="988059"/>
                  </a:lnTo>
                  <a:lnTo>
                    <a:pt x="1337309" y="991870"/>
                  </a:lnTo>
                  <a:lnTo>
                    <a:pt x="1399540" y="1010920"/>
                  </a:lnTo>
                  <a:lnTo>
                    <a:pt x="1503680" y="1026159"/>
                  </a:lnTo>
                  <a:lnTo>
                    <a:pt x="1609090" y="1028700"/>
                  </a:lnTo>
                  <a:lnTo>
                    <a:pt x="1714500" y="1028700"/>
                  </a:lnTo>
                  <a:lnTo>
                    <a:pt x="1813559" y="1017270"/>
                  </a:lnTo>
                  <a:lnTo>
                    <a:pt x="1845309" y="1014729"/>
                  </a:lnTo>
                  <a:lnTo>
                    <a:pt x="1953259" y="985520"/>
                  </a:lnTo>
                  <a:lnTo>
                    <a:pt x="2038350" y="962659"/>
                  </a:lnTo>
                  <a:lnTo>
                    <a:pt x="2142490" y="932179"/>
                  </a:lnTo>
                  <a:lnTo>
                    <a:pt x="2192019" y="918209"/>
                  </a:lnTo>
                  <a:lnTo>
                    <a:pt x="2211069" y="914400"/>
                  </a:lnTo>
                  <a:lnTo>
                    <a:pt x="2298700" y="885190"/>
                  </a:lnTo>
                  <a:lnTo>
                    <a:pt x="2377440" y="852170"/>
                  </a:lnTo>
                  <a:lnTo>
                    <a:pt x="2462530" y="814070"/>
                  </a:lnTo>
                  <a:lnTo>
                    <a:pt x="2533650" y="786129"/>
                  </a:lnTo>
                  <a:lnTo>
                    <a:pt x="2585719" y="760729"/>
                  </a:lnTo>
                  <a:lnTo>
                    <a:pt x="2632709" y="748029"/>
                  </a:lnTo>
                  <a:lnTo>
                    <a:pt x="2687319" y="720090"/>
                  </a:lnTo>
                  <a:lnTo>
                    <a:pt x="2712719" y="704850"/>
                  </a:lnTo>
                  <a:lnTo>
                    <a:pt x="2736850" y="683259"/>
                  </a:lnTo>
                  <a:lnTo>
                    <a:pt x="2813050" y="652779"/>
                  </a:lnTo>
                  <a:lnTo>
                    <a:pt x="2856230" y="622300"/>
                  </a:lnTo>
                  <a:lnTo>
                    <a:pt x="2904490" y="594359"/>
                  </a:lnTo>
                  <a:lnTo>
                    <a:pt x="2941319" y="568959"/>
                  </a:lnTo>
                  <a:lnTo>
                    <a:pt x="2992119" y="538479"/>
                  </a:lnTo>
                  <a:lnTo>
                    <a:pt x="3017519" y="519429"/>
                  </a:lnTo>
                  <a:lnTo>
                    <a:pt x="3049269" y="486409"/>
                  </a:lnTo>
                  <a:lnTo>
                    <a:pt x="3115309" y="439420"/>
                  </a:lnTo>
                  <a:lnTo>
                    <a:pt x="3149600" y="414020"/>
                  </a:lnTo>
                  <a:lnTo>
                    <a:pt x="3183890" y="387350"/>
                  </a:lnTo>
                  <a:lnTo>
                    <a:pt x="3211830" y="365759"/>
                  </a:lnTo>
                  <a:lnTo>
                    <a:pt x="3246119" y="334009"/>
                  </a:lnTo>
                  <a:lnTo>
                    <a:pt x="3267709" y="312420"/>
                  </a:lnTo>
                  <a:lnTo>
                    <a:pt x="3285490" y="288290"/>
                  </a:lnTo>
                  <a:lnTo>
                    <a:pt x="3315969" y="264159"/>
                  </a:lnTo>
                  <a:lnTo>
                    <a:pt x="3341369" y="238759"/>
                  </a:lnTo>
                  <a:lnTo>
                    <a:pt x="3376930" y="204470"/>
                  </a:lnTo>
                  <a:lnTo>
                    <a:pt x="3398519" y="179070"/>
                  </a:lnTo>
                  <a:lnTo>
                    <a:pt x="3408680" y="165100"/>
                  </a:lnTo>
                  <a:lnTo>
                    <a:pt x="3418840" y="157479"/>
                  </a:lnTo>
                  <a:lnTo>
                    <a:pt x="3427730" y="151129"/>
                  </a:lnTo>
                  <a:lnTo>
                    <a:pt x="3436619" y="147320"/>
                  </a:lnTo>
                  <a:lnTo>
                    <a:pt x="3454400" y="132079"/>
                  </a:lnTo>
                  <a:lnTo>
                    <a:pt x="3472180" y="110490"/>
                  </a:lnTo>
                  <a:lnTo>
                    <a:pt x="3495040" y="87629"/>
                  </a:lnTo>
                  <a:lnTo>
                    <a:pt x="3507740" y="69850"/>
                  </a:lnTo>
                  <a:lnTo>
                    <a:pt x="3517900" y="508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29" name="Freeform 28"/>
            <p:cNvSpPr/>
            <p:nvPr/>
          </p:nvSpPr>
          <p:spPr>
            <a:xfrm>
              <a:off x="5397500" y="3251200"/>
              <a:ext cx="2438401" cy="2438401"/>
            </a:xfrm>
            <a:custGeom>
              <a:avLst/>
              <a:gdLst/>
              <a:ahLst/>
              <a:cxnLst/>
              <a:rect l="0" t="0" r="0" b="0"/>
              <a:pathLst>
                <a:path w="2438401" h="2438401">
                  <a:moveTo>
                    <a:pt x="0" y="2108200"/>
                  </a:moveTo>
                  <a:lnTo>
                    <a:pt x="0" y="2122170"/>
                  </a:lnTo>
                  <a:lnTo>
                    <a:pt x="3809" y="2136140"/>
                  </a:lnTo>
                  <a:lnTo>
                    <a:pt x="6350" y="2143759"/>
                  </a:lnTo>
                  <a:lnTo>
                    <a:pt x="62229" y="2217420"/>
                  </a:lnTo>
                  <a:lnTo>
                    <a:pt x="86359" y="2245359"/>
                  </a:lnTo>
                  <a:lnTo>
                    <a:pt x="99059" y="2254250"/>
                  </a:lnTo>
                  <a:lnTo>
                    <a:pt x="104140" y="2255520"/>
                  </a:lnTo>
                  <a:lnTo>
                    <a:pt x="109220" y="2260600"/>
                  </a:lnTo>
                  <a:lnTo>
                    <a:pt x="123190" y="2278379"/>
                  </a:lnTo>
                  <a:lnTo>
                    <a:pt x="179070" y="2322829"/>
                  </a:lnTo>
                  <a:lnTo>
                    <a:pt x="248920" y="2354579"/>
                  </a:lnTo>
                  <a:lnTo>
                    <a:pt x="302259" y="2385059"/>
                  </a:lnTo>
                  <a:lnTo>
                    <a:pt x="325120" y="2393950"/>
                  </a:lnTo>
                  <a:lnTo>
                    <a:pt x="354329" y="2401570"/>
                  </a:lnTo>
                  <a:lnTo>
                    <a:pt x="402590" y="2418079"/>
                  </a:lnTo>
                  <a:lnTo>
                    <a:pt x="476250" y="2433320"/>
                  </a:lnTo>
                  <a:lnTo>
                    <a:pt x="544829" y="2438400"/>
                  </a:lnTo>
                  <a:lnTo>
                    <a:pt x="718820" y="2438400"/>
                  </a:lnTo>
                  <a:lnTo>
                    <a:pt x="781050" y="2432050"/>
                  </a:lnTo>
                  <a:lnTo>
                    <a:pt x="825500" y="2420620"/>
                  </a:lnTo>
                  <a:lnTo>
                    <a:pt x="897890" y="2396490"/>
                  </a:lnTo>
                  <a:lnTo>
                    <a:pt x="989329" y="2372359"/>
                  </a:lnTo>
                  <a:lnTo>
                    <a:pt x="1018540" y="2359659"/>
                  </a:lnTo>
                  <a:lnTo>
                    <a:pt x="1087120" y="2320290"/>
                  </a:lnTo>
                  <a:lnTo>
                    <a:pt x="1146809" y="2289809"/>
                  </a:lnTo>
                  <a:lnTo>
                    <a:pt x="1216659" y="2236470"/>
                  </a:lnTo>
                  <a:lnTo>
                    <a:pt x="1256030" y="2202179"/>
                  </a:lnTo>
                  <a:lnTo>
                    <a:pt x="1329690" y="2143759"/>
                  </a:lnTo>
                  <a:lnTo>
                    <a:pt x="1394459" y="2085340"/>
                  </a:lnTo>
                  <a:lnTo>
                    <a:pt x="1435100" y="2039620"/>
                  </a:lnTo>
                  <a:lnTo>
                    <a:pt x="1501140" y="1964690"/>
                  </a:lnTo>
                  <a:lnTo>
                    <a:pt x="1568450" y="1868170"/>
                  </a:lnTo>
                  <a:lnTo>
                    <a:pt x="1615440" y="1794509"/>
                  </a:lnTo>
                  <a:lnTo>
                    <a:pt x="1742440" y="1591309"/>
                  </a:lnTo>
                  <a:lnTo>
                    <a:pt x="1767840" y="1548129"/>
                  </a:lnTo>
                  <a:lnTo>
                    <a:pt x="1823719" y="1447800"/>
                  </a:lnTo>
                  <a:lnTo>
                    <a:pt x="1842769" y="1413509"/>
                  </a:lnTo>
                  <a:lnTo>
                    <a:pt x="1869440" y="1350009"/>
                  </a:lnTo>
                  <a:lnTo>
                    <a:pt x="1891030" y="1308100"/>
                  </a:lnTo>
                  <a:lnTo>
                    <a:pt x="1927859" y="1228090"/>
                  </a:lnTo>
                  <a:lnTo>
                    <a:pt x="1965959" y="1143000"/>
                  </a:lnTo>
                  <a:lnTo>
                    <a:pt x="2002790" y="1056640"/>
                  </a:lnTo>
                  <a:lnTo>
                    <a:pt x="2058669" y="930909"/>
                  </a:lnTo>
                  <a:lnTo>
                    <a:pt x="2084069" y="876300"/>
                  </a:lnTo>
                  <a:lnTo>
                    <a:pt x="2108200" y="814070"/>
                  </a:lnTo>
                  <a:lnTo>
                    <a:pt x="2146300" y="715009"/>
                  </a:lnTo>
                  <a:lnTo>
                    <a:pt x="2174240" y="626109"/>
                  </a:lnTo>
                  <a:lnTo>
                    <a:pt x="2214880" y="551179"/>
                  </a:lnTo>
                  <a:lnTo>
                    <a:pt x="2251709" y="491490"/>
                  </a:lnTo>
                  <a:lnTo>
                    <a:pt x="2278380" y="420370"/>
                  </a:lnTo>
                  <a:lnTo>
                    <a:pt x="2339340" y="234950"/>
                  </a:lnTo>
                  <a:lnTo>
                    <a:pt x="2366009" y="176529"/>
                  </a:lnTo>
                  <a:lnTo>
                    <a:pt x="2386330" y="114300"/>
                  </a:lnTo>
                  <a:lnTo>
                    <a:pt x="2416809" y="50800"/>
                  </a:lnTo>
                  <a:lnTo>
                    <a:pt x="2429509" y="35559"/>
                  </a:lnTo>
                  <a:lnTo>
                    <a:pt x="2433319" y="29209"/>
                  </a:lnTo>
                  <a:lnTo>
                    <a:pt x="24384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0" name="Freeform 29"/>
            <p:cNvSpPr/>
            <p:nvPr/>
          </p:nvSpPr>
          <p:spPr>
            <a:xfrm>
              <a:off x="5359400" y="3987800"/>
              <a:ext cx="3657601" cy="1371601"/>
            </a:xfrm>
            <a:custGeom>
              <a:avLst/>
              <a:gdLst/>
              <a:ahLst/>
              <a:cxnLst/>
              <a:rect l="0" t="0" r="0" b="0"/>
              <a:pathLst>
                <a:path w="3657601" h="1371601">
                  <a:moveTo>
                    <a:pt x="0" y="1155700"/>
                  </a:moveTo>
                  <a:lnTo>
                    <a:pt x="13970" y="1162050"/>
                  </a:lnTo>
                  <a:lnTo>
                    <a:pt x="43179" y="1184909"/>
                  </a:lnTo>
                  <a:lnTo>
                    <a:pt x="143509" y="1226820"/>
                  </a:lnTo>
                  <a:lnTo>
                    <a:pt x="259079" y="1244600"/>
                  </a:lnTo>
                  <a:lnTo>
                    <a:pt x="373379" y="1273809"/>
                  </a:lnTo>
                  <a:lnTo>
                    <a:pt x="483870" y="1305559"/>
                  </a:lnTo>
                  <a:lnTo>
                    <a:pt x="529590" y="1315720"/>
                  </a:lnTo>
                  <a:lnTo>
                    <a:pt x="631190" y="1333500"/>
                  </a:lnTo>
                  <a:lnTo>
                    <a:pt x="731520" y="1348740"/>
                  </a:lnTo>
                  <a:lnTo>
                    <a:pt x="770890" y="1353820"/>
                  </a:lnTo>
                  <a:lnTo>
                    <a:pt x="872490" y="1357629"/>
                  </a:lnTo>
                  <a:lnTo>
                    <a:pt x="966470" y="1362709"/>
                  </a:lnTo>
                  <a:lnTo>
                    <a:pt x="1031240" y="1369059"/>
                  </a:lnTo>
                  <a:lnTo>
                    <a:pt x="1141729" y="1371600"/>
                  </a:lnTo>
                  <a:lnTo>
                    <a:pt x="1234440" y="1371600"/>
                  </a:lnTo>
                  <a:lnTo>
                    <a:pt x="1309369" y="1367790"/>
                  </a:lnTo>
                  <a:lnTo>
                    <a:pt x="1409700" y="1361440"/>
                  </a:lnTo>
                  <a:lnTo>
                    <a:pt x="1508759" y="1355090"/>
                  </a:lnTo>
                  <a:lnTo>
                    <a:pt x="1548130" y="1348740"/>
                  </a:lnTo>
                  <a:lnTo>
                    <a:pt x="1656080" y="1336040"/>
                  </a:lnTo>
                  <a:lnTo>
                    <a:pt x="1757680" y="1309370"/>
                  </a:lnTo>
                  <a:lnTo>
                    <a:pt x="1869440" y="1283970"/>
                  </a:lnTo>
                  <a:lnTo>
                    <a:pt x="1954530" y="1261109"/>
                  </a:lnTo>
                  <a:lnTo>
                    <a:pt x="1968500" y="1259840"/>
                  </a:lnTo>
                  <a:lnTo>
                    <a:pt x="1993900" y="1250950"/>
                  </a:lnTo>
                  <a:lnTo>
                    <a:pt x="2018030" y="1240790"/>
                  </a:lnTo>
                  <a:lnTo>
                    <a:pt x="2128519" y="1207770"/>
                  </a:lnTo>
                  <a:lnTo>
                    <a:pt x="2184400" y="1184909"/>
                  </a:lnTo>
                  <a:lnTo>
                    <a:pt x="2222500" y="1165859"/>
                  </a:lnTo>
                  <a:lnTo>
                    <a:pt x="2259330" y="1155700"/>
                  </a:lnTo>
                  <a:lnTo>
                    <a:pt x="2335530" y="1117600"/>
                  </a:lnTo>
                  <a:lnTo>
                    <a:pt x="2397759" y="1087120"/>
                  </a:lnTo>
                  <a:lnTo>
                    <a:pt x="2453640" y="1054100"/>
                  </a:lnTo>
                  <a:lnTo>
                    <a:pt x="2513330" y="1014729"/>
                  </a:lnTo>
                  <a:lnTo>
                    <a:pt x="2578100" y="975359"/>
                  </a:lnTo>
                  <a:lnTo>
                    <a:pt x="2630169" y="938529"/>
                  </a:lnTo>
                  <a:lnTo>
                    <a:pt x="2675890" y="911859"/>
                  </a:lnTo>
                  <a:lnTo>
                    <a:pt x="2696209" y="897890"/>
                  </a:lnTo>
                  <a:lnTo>
                    <a:pt x="2766059" y="858520"/>
                  </a:lnTo>
                  <a:lnTo>
                    <a:pt x="2860040" y="797559"/>
                  </a:lnTo>
                  <a:lnTo>
                    <a:pt x="2908300" y="760729"/>
                  </a:lnTo>
                  <a:lnTo>
                    <a:pt x="2938780" y="742950"/>
                  </a:lnTo>
                  <a:lnTo>
                    <a:pt x="2961640" y="732790"/>
                  </a:lnTo>
                  <a:lnTo>
                    <a:pt x="3004819" y="699770"/>
                  </a:lnTo>
                  <a:lnTo>
                    <a:pt x="3049269" y="657859"/>
                  </a:lnTo>
                  <a:lnTo>
                    <a:pt x="3086100" y="626109"/>
                  </a:lnTo>
                  <a:lnTo>
                    <a:pt x="3136900" y="591820"/>
                  </a:lnTo>
                  <a:lnTo>
                    <a:pt x="3182619" y="557529"/>
                  </a:lnTo>
                  <a:lnTo>
                    <a:pt x="3221990" y="515620"/>
                  </a:lnTo>
                  <a:lnTo>
                    <a:pt x="3261359" y="474979"/>
                  </a:lnTo>
                  <a:lnTo>
                    <a:pt x="3299459" y="434340"/>
                  </a:lnTo>
                  <a:lnTo>
                    <a:pt x="3332480" y="393700"/>
                  </a:lnTo>
                  <a:lnTo>
                    <a:pt x="3361690" y="368300"/>
                  </a:lnTo>
                  <a:lnTo>
                    <a:pt x="3380740" y="344170"/>
                  </a:lnTo>
                  <a:lnTo>
                    <a:pt x="3403600" y="312420"/>
                  </a:lnTo>
                  <a:lnTo>
                    <a:pt x="3429000" y="276859"/>
                  </a:lnTo>
                  <a:lnTo>
                    <a:pt x="3450590" y="247650"/>
                  </a:lnTo>
                  <a:lnTo>
                    <a:pt x="3468369" y="224790"/>
                  </a:lnTo>
                  <a:lnTo>
                    <a:pt x="3498850" y="186690"/>
                  </a:lnTo>
                  <a:lnTo>
                    <a:pt x="3521709" y="156209"/>
                  </a:lnTo>
                  <a:lnTo>
                    <a:pt x="3556000" y="114300"/>
                  </a:lnTo>
                  <a:lnTo>
                    <a:pt x="3577590" y="88900"/>
                  </a:lnTo>
                  <a:lnTo>
                    <a:pt x="3608069" y="49529"/>
                  </a:lnTo>
                  <a:lnTo>
                    <a:pt x="365760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31" name="Straight Connector 30"/>
            <p:cNvCxnSpPr/>
            <p:nvPr/>
          </p:nvCxnSpPr>
          <p:spPr>
            <a:xfrm>
              <a:off x="558800" y="4210050"/>
              <a:ext cx="4584700" cy="0"/>
            </a:xfrm>
            <a:prstGeom prst="line">
              <a:avLst/>
            </a:prstGeom>
            <a:ln w="381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8202862" y="4881250"/>
              <a:ext cx="1701800" cy="388771"/>
            </a:xfrm>
            <a:prstGeom prst="rect">
              <a:avLst/>
            </a:prstGeom>
            <a:noFill/>
          </p:spPr>
          <p:txBody>
            <a:bodyPr vert="horz" rtlCol="0">
              <a:spAutoFit/>
            </a:bodyPr>
            <a:lstStyle/>
            <a:p>
              <a:r>
                <a:rPr lang="en-US" sz="1400" dirty="0" smtClean="0">
                  <a:solidFill>
                    <a:srgbClr val="000000"/>
                  </a:solidFill>
                </a:rPr>
                <a:t>MR=D=AR=P</a:t>
              </a:r>
              <a:r>
                <a:rPr lang="en-US" sz="1400" baseline="-25000" dirty="0" smtClean="0">
                  <a:solidFill>
                    <a:srgbClr val="000000"/>
                  </a:solidFill>
                </a:rPr>
                <a:t>1</a:t>
              </a:r>
              <a:endParaRPr lang="en-US" sz="1400" baseline="-25000" dirty="0">
                <a:solidFill>
                  <a:srgbClr val="000000"/>
                </a:solidFill>
              </a:endParaRPr>
            </a:p>
          </p:txBody>
        </p:sp>
        <p:sp>
          <p:nvSpPr>
            <p:cNvPr id="33" name="TextBox 32"/>
            <p:cNvSpPr txBox="1"/>
            <p:nvPr/>
          </p:nvSpPr>
          <p:spPr>
            <a:xfrm>
              <a:off x="114300" y="4114800"/>
              <a:ext cx="533400" cy="388771"/>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e</a:t>
              </a:r>
              <a:endParaRPr lang="en-US" sz="1400" baseline="-25000">
                <a:solidFill>
                  <a:srgbClr val="000000"/>
                </a:solidFill>
              </a:endParaRPr>
            </a:p>
          </p:txBody>
        </p:sp>
      </p:grpSp>
      <p:sp>
        <p:nvSpPr>
          <p:cNvPr id="34" name="TextBox 33"/>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Practice Problems</a:t>
            </a:r>
            <a:endParaRPr lang="en-US" sz="1400" i="1" dirty="0">
              <a:latin typeface="Lucida Sans - 20"/>
            </a:endParaRPr>
          </a:p>
        </p:txBody>
      </p:sp>
    </p:spTree>
    <p:extLst>
      <p:ext uri="{BB962C8B-B14F-4D97-AF65-F5344CB8AC3E}">
        <p14:creationId xmlns:p14="http://schemas.microsoft.com/office/powerpoint/2010/main" val="34223392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1.5.2 Perfect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Competition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 name="TextBox 7"/>
          <p:cNvSpPr txBox="1"/>
          <p:nvPr/>
        </p:nvSpPr>
        <p:spPr>
          <a:xfrm>
            <a:off x="3858" y="727676"/>
            <a:ext cx="8597900" cy="1846659"/>
          </a:xfrm>
          <a:prstGeom prst="rect">
            <a:avLst/>
          </a:prstGeom>
          <a:noFill/>
        </p:spPr>
        <p:txBody>
          <a:bodyPr vert="horz" wrap="square" rtlCol="0">
            <a:spAutoFit/>
          </a:bodyPr>
          <a:lstStyle/>
          <a:p>
            <a:r>
              <a:rPr lang="en-US" sz="2400" dirty="0">
                <a:solidFill>
                  <a:srgbClr val="FF0000"/>
                </a:solidFill>
              </a:rPr>
              <a:t>Perfect Competition Practice </a:t>
            </a:r>
            <a:r>
              <a:rPr lang="en-US" sz="2400" dirty="0" smtClean="0">
                <a:solidFill>
                  <a:srgbClr val="FF0000"/>
                </a:solidFill>
              </a:rPr>
              <a:t>Problems</a:t>
            </a:r>
          </a:p>
          <a:p>
            <a:r>
              <a:rPr lang="en-US" dirty="0" smtClean="0"/>
              <a:t>Describe the situation in the market below and firm below. </a:t>
            </a:r>
          </a:p>
          <a:p>
            <a:pPr marL="342900" indent="-342900">
              <a:buFont typeface="+mj-lt"/>
              <a:buAutoNum type="arabicPeriod"/>
            </a:pPr>
            <a:r>
              <a:rPr lang="en-US" dirty="0" smtClean="0">
                <a:cs typeface="Arial" pitchFamily="34" charset="0"/>
              </a:rPr>
              <a:t>Show the firm's </a:t>
            </a:r>
            <a:r>
              <a:rPr lang="en-US" dirty="0" err="1" smtClean="0">
                <a:cs typeface="Arial" pitchFamily="34" charset="0"/>
              </a:rPr>
              <a:t>i</a:t>
            </a:r>
            <a:r>
              <a:rPr lang="en-US" dirty="0" smtClean="0">
                <a:cs typeface="Arial" pitchFamily="34" charset="0"/>
              </a:rPr>
              <a:t>) MR, ii) Output, iii) Economic profit or loss</a:t>
            </a:r>
          </a:p>
          <a:p>
            <a:pPr marL="342900" indent="-342900">
              <a:buFont typeface="+mj-lt"/>
              <a:buAutoNum type="arabicPeriod"/>
            </a:pPr>
            <a:r>
              <a:rPr lang="en-US" dirty="0" smtClean="0">
                <a:cs typeface="Arial" pitchFamily="34" charset="0"/>
              </a:rPr>
              <a:t>Assuming this is a PC market, describe and illustrate the long run adjustments that will restore this market to Equilibrium. Show on the graphs, for both the industry and the firm, the price and output after long-run adjustments</a:t>
            </a:r>
            <a:endParaRPr lang="en-US" dirty="0">
              <a:cs typeface="Arial" pitchFamily="34" charset="0"/>
            </a:endParaRPr>
          </a:p>
        </p:txBody>
      </p:sp>
      <p:grpSp>
        <p:nvGrpSpPr>
          <p:cNvPr id="9" name="Group 8"/>
          <p:cNvGrpSpPr>
            <a:grpSpLocks noChangeAspect="1"/>
          </p:cNvGrpSpPr>
          <p:nvPr/>
        </p:nvGrpSpPr>
        <p:grpSpPr>
          <a:xfrm>
            <a:off x="5715" y="2248887"/>
            <a:ext cx="9214485" cy="3511511"/>
            <a:chOff x="165100" y="2317750"/>
            <a:chExt cx="9908048" cy="4530982"/>
          </a:xfrm>
        </p:grpSpPr>
        <p:cxnSp>
          <p:nvCxnSpPr>
            <p:cNvPr id="10" name="Straight Connector 9"/>
            <p:cNvCxnSpPr/>
            <p:nvPr/>
          </p:nvCxnSpPr>
          <p:spPr>
            <a:xfrm>
              <a:off x="5295900" y="4445000"/>
              <a:ext cx="3581400" cy="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68579" y="2920619"/>
              <a:ext cx="0" cy="338582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30987" y="6306439"/>
              <a:ext cx="396239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65100" y="2844800"/>
              <a:ext cx="431800" cy="397132"/>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14" name="TextBox 13"/>
            <p:cNvSpPr txBox="1"/>
            <p:nvPr/>
          </p:nvSpPr>
          <p:spPr>
            <a:xfrm>
              <a:off x="4381500" y="6451600"/>
              <a:ext cx="482600" cy="397132"/>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15" name="Straight Connector 14"/>
            <p:cNvCxnSpPr/>
            <p:nvPr/>
          </p:nvCxnSpPr>
          <p:spPr>
            <a:xfrm>
              <a:off x="906017" y="2983738"/>
              <a:ext cx="3349879" cy="317106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756030" y="3097402"/>
              <a:ext cx="3237358" cy="2956307"/>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028768" y="2808089"/>
              <a:ext cx="990600" cy="397132"/>
            </a:xfrm>
            <a:prstGeom prst="rect">
              <a:avLst/>
            </a:prstGeom>
            <a:noFill/>
          </p:spPr>
          <p:txBody>
            <a:bodyPr vert="horz" rtlCol="0">
              <a:spAutoFit/>
            </a:bodyPr>
            <a:lstStyle/>
            <a:p>
              <a:r>
                <a:rPr lang="en-US" sz="1400" dirty="0" err="1" smtClean="0">
                  <a:solidFill>
                    <a:srgbClr val="000000"/>
                  </a:solidFill>
                </a:rPr>
                <a:t>S</a:t>
              </a:r>
              <a:r>
                <a:rPr lang="en-US" sz="1400" baseline="-25000" dirty="0" err="1" smtClean="0">
                  <a:solidFill>
                    <a:srgbClr val="000000"/>
                  </a:solidFill>
                </a:rPr>
                <a:t>industry</a:t>
              </a:r>
              <a:endParaRPr lang="en-US" sz="1400" baseline="-25000" dirty="0">
                <a:solidFill>
                  <a:srgbClr val="000000"/>
                </a:solidFill>
              </a:endParaRPr>
            </a:p>
          </p:txBody>
        </p:sp>
        <p:sp>
          <p:nvSpPr>
            <p:cNvPr id="18" name="TextBox 17"/>
            <p:cNvSpPr txBox="1"/>
            <p:nvPr/>
          </p:nvSpPr>
          <p:spPr>
            <a:xfrm>
              <a:off x="4318000" y="5856089"/>
              <a:ext cx="1016000" cy="397132"/>
            </a:xfrm>
            <a:prstGeom prst="rect">
              <a:avLst/>
            </a:prstGeom>
            <a:noFill/>
          </p:spPr>
          <p:txBody>
            <a:bodyPr vert="horz" rtlCol="0">
              <a:spAutoFit/>
            </a:bodyPr>
            <a:lstStyle/>
            <a:p>
              <a:r>
                <a:rPr lang="en-US" sz="1400" dirty="0" err="1" smtClean="0">
                  <a:solidFill>
                    <a:srgbClr val="000000"/>
                  </a:solidFill>
                </a:rPr>
                <a:t>D</a:t>
              </a:r>
              <a:r>
                <a:rPr lang="en-US" sz="1400" baseline="-25000" dirty="0" err="1" smtClean="0">
                  <a:solidFill>
                    <a:srgbClr val="000000"/>
                  </a:solidFill>
                </a:rPr>
                <a:t>industry</a:t>
              </a:r>
              <a:endParaRPr lang="en-US" sz="1400" baseline="-25000" dirty="0">
                <a:solidFill>
                  <a:srgbClr val="000000"/>
                </a:solidFill>
              </a:endParaRPr>
            </a:p>
          </p:txBody>
        </p:sp>
        <p:sp>
          <p:nvSpPr>
            <p:cNvPr id="19" name="TextBox 18"/>
            <p:cNvSpPr txBox="1"/>
            <p:nvPr/>
          </p:nvSpPr>
          <p:spPr>
            <a:xfrm>
              <a:off x="1828800" y="2870200"/>
              <a:ext cx="1219200" cy="397132"/>
            </a:xfrm>
            <a:prstGeom prst="rect">
              <a:avLst/>
            </a:prstGeom>
            <a:noFill/>
          </p:spPr>
          <p:txBody>
            <a:bodyPr vert="horz" rtlCol="0">
              <a:spAutoFit/>
            </a:bodyPr>
            <a:lstStyle/>
            <a:p>
              <a:r>
                <a:rPr lang="en-US" sz="1400" b="1" smtClean="0">
                  <a:solidFill>
                    <a:srgbClr val="0000FF"/>
                  </a:solidFill>
                </a:rPr>
                <a:t> Industry</a:t>
              </a:r>
              <a:endParaRPr lang="en-US" sz="1400" b="1">
                <a:solidFill>
                  <a:srgbClr val="0000FF"/>
                </a:solidFill>
              </a:endParaRPr>
            </a:p>
          </p:txBody>
        </p:sp>
        <p:cxnSp>
          <p:nvCxnSpPr>
            <p:cNvPr id="20" name="Straight Connector 19"/>
            <p:cNvCxnSpPr/>
            <p:nvPr/>
          </p:nvCxnSpPr>
          <p:spPr>
            <a:xfrm flipV="1">
              <a:off x="5302503" y="3010026"/>
              <a:ext cx="0" cy="335026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286755" y="6360286"/>
              <a:ext cx="3905124"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953000" y="2946400"/>
              <a:ext cx="431800" cy="397132"/>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23" name="TextBox 22"/>
            <p:cNvSpPr txBox="1"/>
            <p:nvPr/>
          </p:nvSpPr>
          <p:spPr>
            <a:xfrm>
              <a:off x="9029700" y="6451600"/>
              <a:ext cx="482600" cy="397132"/>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24" name="TextBox 23"/>
            <p:cNvSpPr txBox="1"/>
            <p:nvPr/>
          </p:nvSpPr>
          <p:spPr>
            <a:xfrm>
              <a:off x="6845300" y="2755900"/>
              <a:ext cx="812800" cy="397132"/>
            </a:xfrm>
            <a:prstGeom prst="rect">
              <a:avLst/>
            </a:prstGeom>
            <a:noFill/>
          </p:spPr>
          <p:txBody>
            <a:bodyPr vert="horz" rtlCol="0">
              <a:spAutoFit/>
            </a:bodyPr>
            <a:lstStyle/>
            <a:p>
              <a:r>
                <a:rPr lang="en-US" sz="1400" b="1" smtClean="0">
                  <a:solidFill>
                    <a:srgbClr val="800080"/>
                  </a:solidFill>
                </a:rPr>
                <a:t> Firm</a:t>
              </a:r>
              <a:endParaRPr lang="en-US" sz="1400" b="1">
                <a:solidFill>
                  <a:srgbClr val="800080"/>
                </a:solidFill>
              </a:endParaRPr>
            </a:p>
          </p:txBody>
        </p:sp>
        <p:sp>
          <p:nvSpPr>
            <p:cNvPr id="25" name="TextBox 24"/>
            <p:cNvSpPr txBox="1"/>
            <p:nvPr/>
          </p:nvSpPr>
          <p:spPr>
            <a:xfrm>
              <a:off x="7937500" y="2413000"/>
              <a:ext cx="635000" cy="397132"/>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sp>
          <p:nvSpPr>
            <p:cNvPr id="26" name="TextBox 25"/>
            <p:cNvSpPr txBox="1"/>
            <p:nvPr/>
          </p:nvSpPr>
          <p:spPr>
            <a:xfrm>
              <a:off x="8966200" y="2410959"/>
              <a:ext cx="711200" cy="397132"/>
            </a:xfrm>
            <a:prstGeom prst="rect">
              <a:avLst/>
            </a:prstGeom>
            <a:noFill/>
          </p:spPr>
          <p:txBody>
            <a:bodyPr vert="horz" rtlCol="0">
              <a:spAutoFit/>
            </a:bodyPr>
            <a:lstStyle/>
            <a:p>
              <a:r>
                <a:rPr lang="en-US" sz="1400" smtClean="0">
                  <a:solidFill>
                    <a:srgbClr val="000000"/>
                  </a:solidFill>
                </a:rPr>
                <a:t>ATC</a:t>
              </a:r>
              <a:endParaRPr lang="en-US" sz="1400">
                <a:solidFill>
                  <a:srgbClr val="000000"/>
                </a:solidFill>
              </a:endParaRPr>
            </a:p>
          </p:txBody>
        </p:sp>
        <p:sp>
          <p:nvSpPr>
            <p:cNvPr id="27" name="TextBox 26"/>
            <p:cNvSpPr txBox="1"/>
            <p:nvPr/>
          </p:nvSpPr>
          <p:spPr>
            <a:xfrm>
              <a:off x="9156700" y="2806700"/>
              <a:ext cx="762000" cy="397132"/>
            </a:xfrm>
            <a:prstGeom prst="rect">
              <a:avLst/>
            </a:prstGeom>
            <a:noFill/>
          </p:spPr>
          <p:txBody>
            <a:bodyPr vert="horz" rtlCol="0">
              <a:spAutoFit/>
            </a:bodyPr>
            <a:lstStyle/>
            <a:p>
              <a:r>
                <a:rPr lang="en-US" sz="1400" dirty="0" smtClean="0">
                  <a:solidFill>
                    <a:srgbClr val="000000"/>
                  </a:solidFill>
                </a:rPr>
                <a:t>AVC</a:t>
              </a:r>
              <a:endParaRPr lang="en-US" sz="1400" dirty="0">
                <a:solidFill>
                  <a:srgbClr val="000000"/>
                </a:solidFill>
              </a:endParaRPr>
            </a:p>
          </p:txBody>
        </p:sp>
        <p:sp>
          <p:nvSpPr>
            <p:cNvPr id="28" name="Freeform 27"/>
            <p:cNvSpPr/>
            <p:nvPr/>
          </p:nvSpPr>
          <p:spPr>
            <a:xfrm>
              <a:off x="5613400" y="2673350"/>
              <a:ext cx="3517901" cy="1028701"/>
            </a:xfrm>
            <a:custGeom>
              <a:avLst/>
              <a:gdLst/>
              <a:ahLst/>
              <a:cxnLst/>
              <a:rect l="0" t="0" r="0" b="0"/>
              <a:pathLst>
                <a:path w="3517901" h="1028701">
                  <a:moveTo>
                    <a:pt x="0" y="0"/>
                  </a:moveTo>
                  <a:lnTo>
                    <a:pt x="41909" y="85089"/>
                  </a:lnTo>
                  <a:lnTo>
                    <a:pt x="48259" y="91439"/>
                  </a:lnTo>
                  <a:lnTo>
                    <a:pt x="77470" y="120650"/>
                  </a:lnTo>
                  <a:lnTo>
                    <a:pt x="97790" y="147320"/>
                  </a:lnTo>
                  <a:lnTo>
                    <a:pt x="120650" y="179070"/>
                  </a:lnTo>
                  <a:lnTo>
                    <a:pt x="142240" y="209550"/>
                  </a:lnTo>
                  <a:lnTo>
                    <a:pt x="166370" y="232410"/>
                  </a:lnTo>
                  <a:lnTo>
                    <a:pt x="196850" y="261620"/>
                  </a:lnTo>
                  <a:lnTo>
                    <a:pt x="217170" y="287020"/>
                  </a:lnTo>
                  <a:lnTo>
                    <a:pt x="237490" y="312420"/>
                  </a:lnTo>
                  <a:lnTo>
                    <a:pt x="264159" y="340360"/>
                  </a:lnTo>
                  <a:lnTo>
                    <a:pt x="303529" y="379729"/>
                  </a:lnTo>
                  <a:lnTo>
                    <a:pt x="341629" y="411479"/>
                  </a:lnTo>
                  <a:lnTo>
                    <a:pt x="370840" y="444500"/>
                  </a:lnTo>
                  <a:lnTo>
                    <a:pt x="397509" y="469900"/>
                  </a:lnTo>
                  <a:lnTo>
                    <a:pt x="438150" y="496570"/>
                  </a:lnTo>
                  <a:lnTo>
                    <a:pt x="452120" y="510539"/>
                  </a:lnTo>
                  <a:lnTo>
                    <a:pt x="458470" y="518160"/>
                  </a:lnTo>
                  <a:lnTo>
                    <a:pt x="472440" y="530860"/>
                  </a:lnTo>
                  <a:lnTo>
                    <a:pt x="510540" y="556260"/>
                  </a:lnTo>
                  <a:lnTo>
                    <a:pt x="547370" y="588009"/>
                  </a:lnTo>
                  <a:lnTo>
                    <a:pt x="574040" y="612140"/>
                  </a:lnTo>
                  <a:lnTo>
                    <a:pt x="605790" y="642620"/>
                  </a:lnTo>
                  <a:lnTo>
                    <a:pt x="647700" y="671829"/>
                  </a:lnTo>
                  <a:lnTo>
                    <a:pt x="678179" y="695959"/>
                  </a:lnTo>
                  <a:lnTo>
                    <a:pt x="711200" y="725170"/>
                  </a:lnTo>
                  <a:lnTo>
                    <a:pt x="723900" y="737870"/>
                  </a:lnTo>
                  <a:lnTo>
                    <a:pt x="731520" y="741679"/>
                  </a:lnTo>
                  <a:lnTo>
                    <a:pt x="746759" y="745490"/>
                  </a:lnTo>
                  <a:lnTo>
                    <a:pt x="753109" y="749300"/>
                  </a:lnTo>
                  <a:lnTo>
                    <a:pt x="764540" y="762000"/>
                  </a:lnTo>
                  <a:lnTo>
                    <a:pt x="817879" y="791209"/>
                  </a:lnTo>
                  <a:lnTo>
                    <a:pt x="843279" y="805179"/>
                  </a:lnTo>
                  <a:lnTo>
                    <a:pt x="866140" y="811529"/>
                  </a:lnTo>
                  <a:lnTo>
                    <a:pt x="877570" y="819150"/>
                  </a:lnTo>
                  <a:lnTo>
                    <a:pt x="911859" y="842009"/>
                  </a:lnTo>
                  <a:lnTo>
                    <a:pt x="962659" y="863600"/>
                  </a:lnTo>
                  <a:lnTo>
                    <a:pt x="1019809" y="887729"/>
                  </a:lnTo>
                  <a:lnTo>
                    <a:pt x="1102359" y="918209"/>
                  </a:lnTo>
                  <a:lnTo>
                    <a:pt x="1155700" y="942340"/>
                  </a:lnTo>
                  <a:lnTo>
                    <a:pt x="1231900" y="962659"/>
                  </a:lnTo>
                  <a:lnTo>
                    <a:pt x="1239519" y="962659"/>
                  </a:lnTo>
                  <a:lnTo>
                    <a:pt x="1261109" y="971550"/>
                  </a:lnTo>
                  <a:lnTo>
                    <a:pt x="1282700" y="981709"/>
                  </a:lnTo>
                  <a:lnTo>
                    <a:pt x="1310640" y="988059"/>
                  </a:lnTo>
                  <a:lnTo>
                    <a:pt x="1337309" y="991870"/>
                  </a:lnTo>
                  <a:lnTo>
                    <a:pt x="1399540" y="1010920"/>
                  </a:lnTo>
                  <a:lnTo>
                    <a:pt x="1503680" y="1026159"/>
                  </a:lnTo>
                  <a:lnTo>
                    <a:pt x="1609090" y="1028700"/>
                  </a:lnTo>
                  <a:lnTo>
                    <a:pt x="1714500" y="1028700"/>
                  </a:lnTo>
                  <a:lnTo>
                    <a:pt x="1813559" y="1017270"/>
                  </a:lnTo>
                  <a:lnTo>
                    <a:pt x="1845309" y="1014729"/>
                  </a:lnTo>
                  <a:lnTo>
                    <a:pt x="1953259" y="985520"/>
                  </a:lnTo>
                  <a:lnTo>
                    <a:pt x="2038350" y="962659"/>
                  </a:lnTo>
                  <a:lnTo>
                    <a:pt x="2142490" y="932179"/>
                  </a:lnTo>
                  <a:lnTo>
                    <a:pt x="2192019" y="918209"/>
                  </a:lnTo>
                  <a:lnTo>
                    <a:pt x="2211069" y="914400"/>
                  </a:lnTo>
                  <a:lnTo>
                    <a:pt x="2298700" y="885190"/>
                  </a:lnTo>
                  <a:lnTo>
                    <a:pt x="2377440" y="852170"/>
                  </a:lnTo>
                  <a:lnTo>
                    <a:pt x="2462530" y="814070"/>
                  </a:lnTo>
                  <a:lnTo>
                    <a:pt x="2533650" y="786129"/>
                  </a:lnTo>
                  <a:lnTo>
                    <a:pt x="2585719" y="760729"/>
                  </a:lnTo>
                  <a:lnTo>
                    <a:pt x="2632709" y="748029"/>
                  </a:lnTo>
                  <a:lnTo>
                    <a:pt x="2687319" y="720090"/>
                  </a:lnTo>
                  <a:lnTo>
                    <a:pt x="2712719" y="704850"/>
                  </a:lnTo>
                  <a:lnTo>
                    <a:pt x="2736850" y="683259"/>
                  </a:lnTo>
                  <a:lnTo>
                    <a:pt x="2813050" y="652779"/>
                  </a:lnTo>
                  <a:lnTo>
                    <a:pt x="2856230" y="622300"/>
                  </a:lnTo>
                  <a:lnTo>
                    <a:pt x="2904490" y="594359"/>
                  </a:lnTo>
                  <a:lnTo>
                    <a:pt x="2941319" y="568960"/>
                  </a:lnTo>
                  <a:lnTo>
                    <a:pt x="2992119" y="538479"/>
                  </a:lnTo>
                  <a:lnTo>
                    <a:pt x="3017519" y="519429"/>
                  </a:lnTo>
                  <a:lnTo>
                    <a:pt x="3049269" y="486410"/>
                  </a:lnTo>
                  <a:lnTo>
                    <a:pt x="3115309" y="439420"/>
                  </a:lnTo>
                  <a:lnTo>
                    <a:pt x="3149600" y="414020"/>
                  </a:lnTo>
                  <a:lnTo>
                    <a:pt x="3183890" y="387350"/>
                  </a:lnTo>
                  <a:lnTo>
                    <a:pt x="3211830" y="365760"/>
                  </a:lnTo>
                  <a:lnTo>
                    <a:pt x="3246119" y="334010"/>
                  </a:lnTo>
                  <a:lnTo>
                    <a:pt x="3267709" y="312420"/>
                  </a:lnTo>
                  <a:lnTo>
                    <a:pt x="3285490" y="288289"/>
                  </a:lnTo>
                  <a:lnTo>
                    <a:pt x="3315969" y="264160"/>
                  </a:lnTo>
                  <a:lnTo>
                    <a:pt x="3341369" y="238760"/>
                  </a:lnTo>
                  <a:lnTo>
                    <a:pt x="3376930" y="204470"/>
                  </a:lnTo>
                  <a:lnTo>
                    <a:pt x="3398519" y="179070"/>
                  </a:lnTo>
                  <a:lnTo>
                    <a:pt x="3408680" y="165100"/>
                  </a:lnTo>
                  <a:lnTo>
                    <a:pt x="3418840" y="157479"/>
                  </a:lnTo>
                  <a:lnTo>
                    <a:pt x="3427730" y="151129"/>
                  </a:lnTo>
                  <a:lnTo>
                    <a:pt x="3436619" y="147320"/>
                  </a:lnTo>
                  <a:lnTo>
                    <a:pt x="3454400" y="132079"/>
                  </a:lnTo>
                  <a:lnTo>
                    <a:pt x="3472180" y="110489"/>
                  </a:lnTo>
                  <a:lnTo>
                    <a:pt x="3495040" y="87629"/>
                  </a:lnTo>
                  <a:lnTo>
                    <a:pt x="3507740" y="69850"/>
                  </a:lnTo>
                  <a:lnTo>
                    <a:pt x="3517900" y="508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29" name="Freeform 28"/>
            <p:cNvSpPr/>
            <p:nvPr/>
          </p:nvSpPr>
          <p:spPr>
            <a:xfrm>
              <a:off x="5524500" y="2317750"/>
              <a:ext cx="2438401" cy="2438401"/>
            </a:xfrm>
            <a:custGeom>
              <a:avLst/>
              <a:gdLst/>
              <a:ahLst/>
              <a:cxnLst/>
              <a:rect l="0" t="0" r="0" b="0"/>
              <a:pathLst>
                <a:path w="2438401" h="2438401">
                  <a:moveTo>
                    <a:pt x="0" y="2108200"/>
                  </a:moveTo>
                  <a:lnTo>
                    <a:pt x="0" y="2122170"/>
                  </a:lnTo>
                  <a:lnTo>
                    <a:pt x="3809" y="2136140"/>
                  </a:lnTo>
                  <a:lnTo>
                    <a:pt x="6350" y="2143759"/>
                  </a:lnTo>
                  <a:lnTo>
                    <a:pt x="62229" y="2217420"/>
                  </a:lnTo>
                  <a:lnTo>
                    <a:pt x="86359" y="2245359"/>
                  </a:lnTo>
                  <a:lnTo>
                    <a:pt x="99059" y="2254250"/>
                  </a:lnTo>
                  <a:lnTo>
                    <a:pt x="104140" y="2255520"/>
                  </a:lnTo>
                  <a:lnTo>
                    <a:pt x="109220" y="2260600"/>
                  </a:lnTo>
                  <a:lnTo>
                    <a:pt x="123190" y="2278379"/>
                  </a:lnTo>
                  <a:lnTo>
                    <a:pt x="179070" y="2322829"/>
                  </a:lnTo>
                  <a:lnTo>
                    <a:pt x="248920" y="2354579"/>
                  </a:lnTo>
                  <a:lnTo>
                    <a:pt x="302259" y="2385059"/>
                  </a:lnTo>
                  <a:lnTo>
                    <a:pt x="325120" y="2393950"/>
                  </a:lnTo>
                  <a:lnTo>
                    <a:pt x="354329" y="2401570"/>
                  </a:lnTo>
                  <a:lnTo>
                    <a:pt x="402590" y="2418079"/>
                  </a:lnTo>
                  <a:lnTo>
                    <a:pt x="476250" y="2433320"/>
                  </a:lnTo>
                  <a:lnTo>
                    <a:pt x="544829" y="2438400"/>
                  </a:lnTo>
                  <a:lnTo>
                    <a:pt x="718820" y="2438400"/>
                  </a:lnTo>
                  <a:lnTo>
                    <a:pt x="781050" y="2432050"/>
                  </a:lnTo>
                  <a:lnTo>
                    <a:pt x="825500" y="2420620"/>
                  </a:lnTo>
                  <a:lnTo>
                    <a:pt x="897890" y="2396490"/>
                  </a:lnTo>
                  <a:lnTo>
                    <a:pt x="989330" y="2372359"/>
                  </a:lnTo>
                  <a:lnTo>
                    <a:pt x="1018540" y="2359659"/>
                  </a:lnTo>
                  <a:lnTo>
                    <a:pt x="1087119" y="2320290"/>
                  </a:lnTo>
                  <a:lnTo>
                    <a:pt x="1146809" y="2289809"/>
                  </a:lnTo>
                  <a:lnTo>
                    <a:pt x="1216659" y="2236470"/>
                  </a:lnTo>
                  <a:lnTo>
                    <a:pt x="1256030" y="2202179"/>
                  </a:lnTo>
                  <a:lnTo>
                    <a:pt x="1329690" y="2143759"/>
                  </a:lnTo>
                  <a:lnTo>
                    <a:pt x="1394459" y="2085340"/>
                  </a:lnTo>
                  <a:lnTo>
                    <a:pt x="1435100" y="2039620"/>
                  </a:lnTo>
                  <a:lnTo>
                    <a:pt x="1501140" y="1964690"/>
                  </a:lnTo>
                  <a:lnTo>
                    <a:pt x="1568450" y="1868170"/>
                  </a:lnTo>
                  <a:lnTo>
                    <a:pt x="1615440" y="1794509"/>
                  </a:lnTo>
                  <a:lnTo>
                    <a:pt x="1742440" y="1591309"/>
                  </a:lnTo>
                  <a:lnTo>
                    <a:pt x="1767840" y="1548129"/>
                  </a:lnTo>
                  <a:lnTo>
                    <a:pt x="1823719" y="1447800"/>
                  </a:lnTo>
                  <a:lnTo>
                    <a:pt x="1842769" y="1413509"/>
                  </a:lnTo>
                  <a:lnTo>
                    <a:pt x="1869440" y="1350009"/>
                  </a:lnTo>
                  <a:lnTo>
                    <a:pt x="1891030" y="1308100"/>
                  </a:lnTo>
                  <a:lnTo>
                    <a:pt x="1927859" y="1228090"/>
                  </a:lnTo>
                  <a:lnTo>
                    <a:pt x="1965959" y="1143000"/>
                  </a:lnTo>
                  <a:lnTo>
                    <a:pt x="2002790" y="1056640"/>
                  </a:lnTo>
                  <a:lnTo>
                    <a:pt x="2058669" y="930910"/>
                  </a:lnTo>
                  <a:lnTo>
                    <a:pt x="2084069" y="876300"/>
                  </a:lnTo>
                  <a:lnTo>
                    <a:pt x="2108200" y="814070"/>
                  </a:lnTo>
                  <a:lnTo>
                    <a:pt x="2146300" y="715010"/>
                  </a:lnTo>
                  <a:lnTo>
                    <a:pt x="2174240" y="626110"/>
                  </a:lnTo>
                  <a:lnTo>
                    <a:pt x="2214880" y="551179"/>
                  </a:lnTo>
                  <a:lnTo>
                    <a:pt x="2251709" y="491489"/>
                  </a:lnTo>
                  <a:lnTo>
                    <a:pt x="2278380" y="420370"/>
                  </a:lnTo>
                  <a:lnTo>
                    <a:pt x="2339340" y="234950"/>
                  </a:lnTo>
                  <a:lnTo>
                    <a:pt x="2366009" y="176529"/>
                  </a:lnTo>
                  <a:lnTo>
                    <a:pt x="2386330" y="114300"/>
                  </a:lnTo>
                  <a:lnTo>
                    <a:pt x="2416809" y="50800"/>
                  </a:lnTo>
                  <a:lnTo>
                    <a:pt x="2429509" y="35560"/>
                  </a:lnTo>
                  <a:lnTo>
                    <a:pt x="2433319" y="29210"/>
                  </a:lnTo>
                  <a:lnTo>
                    <a:pt x="24384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0" name="Freeform 29"/>
            <p:cNvSpPr/>
            <p:nvPr/>
          </p:nvSpPr>
          <p:spPr>
            <a:xfrm>
              <a:off x="5511800" y="2940050"/>
              <a:ext cx="3657601" cy="1371601"/>
            </a:xfrm>
            <a:custGeom>
              <a:avLst/>
              <a:gdLst/>
              <a:ahLst/>
              <a:cxnLst/>
              <a:rect l="0" t="0" r="0" b="0"/>
              <a:pathLst>
                <a:path w="3657601" h="1371601">
                  <a:moveTo>
                    <a:pt x="0" y="1155700"/>
                  </a:moveTo>
                  <a:lnTo>
                    <a:pt x="13970" y="1162050"/>
                  </a:lnTo>
                  <a:lnTo>
                    <a:pt x="43179" y="1184909"/>
                  </a:lnTo>
                  <a:lnTo>
                    <a:pt x="143509" y="1226820"/>
                  </a:lnTo>
                  <a:lnTo>
                    <a:pt x="259079" y="1244600"/>
                  </a:lnTo>
                  <a:lnTo>
                    <a:pt x="373379" y="1273809"/>
                  </a:lnTo>
                  <a:lnTo>
                    <a:pt x="483870" y="1305559"/>
                  </a:lnTo>
                  <a:lnTo>
                    <a:pt x="529590" y="1315720"/>
                  </a:lnTo>
                  <a:lnTo>
                    <a:pt x="631190" y="1333500"/>
                  </a:lnTo>
                  <a:lnTo>
                    <a:pt x="731520" y="1348740"/>
                  </a:lnTo>
                  <a:lnTo>
                    <a:pt x="770890" y="1353820"/>
                  </a:lnTo>
                  <a:lnTo>
                    <a:pt x="872490" y="1357629"/>
                  </a:lnTo>
                  <a:lnTo>
                    <a:pt x="966470" y="1362709"/>
                  </a:lnTo>
                  <a:lnTo>
                    <a:pt x="1031240" y="1369059"/>
                  </a:lnTo>
                  <a:lnTo>
                    <a:pt x="1141730" y="1371600"/>
                  </a:lnTo>
                  <a:lnTo>
                    <a:pt x="1234440" y="1371600"/>
                  </a:lnTo>
                  <a:lnTo>
                    <a:pt x="1309369" y="1367790"/>
                  </a:lnTo>
                  <a:lnTo>
                    <a:pt x="1409700" y="1361440"/>
                  </a:lnTo>
                  <a:lnTo>
                    <a:pt x="1508759" y="1355090"/>
                  </a:lnTo>
                  <a:lnTo>
                    <a:pt x="1548130" y="1348740"/>
                  </a:lnTo>
                  <a:lnTo>
                    <a:pt x="1656080" y="1336040"/>
                  </a:lnTo>
                  <a:lnTo>
                    <a:pt x="1757680" y="1309370"/>
                  </a:lnTo>
                  <a:lnTo>
                    <a:pt x="1869440" y="1283970"/>
                  </a:lnTo>
                  <a:lnTo>
                    <a:pt x="1954530" y="1261109"/>
                  </a:lnTo>
                  <a:lnTo>
                    <a:pt x="1968500" y="1259840"/>
                  </a:lnTo>
                  <a:lnTo>
                    <a:pt x="1993900" y="1250950"/>
                  </a:lnTo>
                  <a:lnTo>
                    <a:pt x="2018030" y="1240790"/>
                  </a:lnTo>
                  <a:lnTo>
                    <a:pt x="2128519" y="1207770"/>
                  </a:lnTo>
                  <a:lnTo>
                    <a:pt x="2184400" y="1184909"/>
                  </a:lnTo>
                  <a:lnTo>
                    <a:pt x="2222500" y="1165859"/>
                  </a:lnTo>
                  <a:lnTo>
                    <a:pt x="2259330" y="1155700"/>
                  </a:lnTo>
                  <a:lnTo>
                    <a:pt x="2335530" y="1117600"/>
                  </a:lnTo>
                  <a:lnTo>
                    <a:pt x="2397759" y="1087120"/>
                  </a:lnTo>
                  <a:lnTo>
                    <a:pt x="2453640" y="1054100"/>
                  </a:lnTo>
                  <a:lnTo>
                    <a:pt x="2513330" y="1014729"/>
                  </a:lnTo>
                  <a:lnTo>
                    <a:pt x="2578100" y="975359"/>
                  </a:lnTo>
                  <a:lnTo>
                    <a:pt x="2630169" y="938529"/>
                  </a:lnTo>
                  <a:lnTo>
                    <a:pt x="2675890" y="911859"/>
                  </a:lnTo>
                  <a:lnTo>
                    <a:pt x="2696209" y="897890"/>
                  </a:lnTo>
                  <a:lnTo>
                    <a:pt x="2766059" y="858520"/>
                  </a:lnTo>
                  <a:lnTo>
                    <a:pt x="2860040" y="797559"/>
                  </a:lnTo>
                  <a:lnTo>
                    <a:pt x="2908300" y="760729"/>
                  </a:lnTo>
                  <a:lnTo>
                    <a:pt x="2938780" y="742950"/>
                  </a:lnTo>
                  <a:lnTo>
                    <a:pt x="2961640" y="732790"/>
                  </a:lnTo>
                  <a:lnTo>
                    <a:pt x="3004819" y="699770"/>
                  </a:lnTo>
                  <a:lnTo>
                    <a:pt x="3049269" y="657859"/>
                  </a:lnTo>
                  <a:lnTo>
                    <a:pt x="3086100" y="626109"/>
                  </a:lnTo>
                  <a:lnTo>
                    <a:pt x="3136900" y="591820"/>
                  </a:lnTo>
                  <a:lnTo>
                    <a:pt x="3182619" y="557529"/>
                  </a:lnTo>
                  <a:lnTo>
                    <a:pt x="3221990" y="515620"/>
                  </a:lnTo>
                  <a:lnTo>
                    <a:pt x="3261359" y="474979"/>
                  </a:lnTo>
                  <a:lnTo>
                    <a:pt x="3299459" y="434340"/>
                  </a:lnTo>
                  <a:lnTo>
                    <a:pt x="3332480" y="393700"/>
                  </a:lnTo>
                  <a:lnTo>
                    <a:pt x="3361690" y="368300"/>
                  </a:lnTo>
                  <a:lnTo>
                    <a:pt x="3380740" y="344170"/>
                  </a:lnTo>
                  <a:lnTo>
                    <a:pt x="3403600" y="312420"/>
                  </a:lnTo>
                  <a:lnTo>
                    <a:pt x="3429000" y="276860"/>
                  </a:lnTo>
                  <a:lnTo>
                    <a:pt x="3450590" y="247650"/>
                  </a:lnTo>
                  <a:lnTo>
                    <a:pt x="3468369" y="224789"/>
                  </a:lnTo>
                  <a:lnTo>
                    <a:pt x="3498850" y="186689"/>
                  </a:lnTo>
                  <a:lnTo>
                    <a:pt x="3521709" y="156210"/>
                  </a:lnTo>
                  <a:lnTo>
                    <a:pt x="3556000" y="114300"/>
                  </a:lnTo>
                  <a:lnTo>
                    <a:pt x="3577590" y="88900"/>
                  </a:lnTo>
                  <a:lnTo>
                    <a:pt x="3608069" y="49529"/>
                  </a:lnTo>
                  <a:lnTo>
                    <a:pt x="365760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31" name="Straight Connector 30"/>
            <p:cNvCxnSpPr/>
            <p:nvPr/>
          </p:nvCxnSpPr>
          <p:spPr>
            <a:xfrm>
              <a:off x="622300" y="4457700"/>
              <a:ext cx="4584700" cy="0"/>
            </a:xfrm>
            <a:prstGeom prst="line">
              <a:avLst/>
            </a:prstGeom>
            <a:ln w="381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8371348" y="4894733"/>
              <a:ext cx="1701800" cy="397132"/>
            </a:xfrm>
            <a:prstGeom prst="rect">
              <a:avLst/>
            </a:prstGeom>
            <a:noFill/>
          </p:spPr>
          <p:txBody>
            <a:bodyPr vert="horz" rtlCol="0">
              <a:spAutoFit/>
            </a:bodyPr>
            <a:lstStyle/>
            <a:p>
              <a:r>
                <a:rPr lang="en-US" sz="1400" dirty="0" smtClean="0">
                  <a:solidFill>
                    <a:srgbClr val="000000"/>
                  </a:solidFill>
                </a:rPr>
                <a:t>MR=D=AR=P</a:t>
              </a:r>
              <a:r>
                <a:rPr lang="en-US" sz="1400" baseline="-25000" dirty="0" smtClean="0">
                  <a:solidFill>
                    <a:srgbClr val="000000"/>
                  </a:solidFill>
                </a:rPr>
                <a:t>1</a:t>
              </a:r>
              <a:endParaRPr lang="en-US" sz="1400" baseline="-25000" dirty="0">
                <a:solidFill>
                  <a:srgbClr val="000000"/>
                </a:solidFill>
              </a:endParaRPr>
            </a:p>
          </p:txBody>
        </p:sp>
        <p:sp>
          <p:nvSpPr>
            <p:cNvPr id="33" name="TextBox 32"/>
            <p:cNvSpPr txBox="1"/>
            <p:nvPr/>
          </p:nvSpPr>
          <p:spPr>
            <a:xfrm>
              <a:off x="241300" y="4343400"/>
              <a:ext cx="533400" cy="397132"/>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e</a:t>
              </a:r>
              <a:endParaRPr lang="en-US" sz="1400" baseline="-25000">
                <a:solidFill>
                  <a:srgbClr val="000000"/>
                </a:solidFill>
              </a:endParaRPr>
            </a:p>
          </p:txBody>
        </p:sp>
      </p:grpSp>
      <p:sp>
        <p:nvSpPr>
          <p:cNvPr id="34" name="TextBox 33"/>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Practice Problems</a:t>
            </a:r>
            <a:endParaRPr lang="en-US" sz="1400" i="1" dirty="0">
              <a:latin typeface="Lucida Sans - 20"/>
            </a:endParaRPr>
          </a:p>
        </p:txBody>
      </p:sp>
    </p:spTree>
    <p:extLst>
      <p:ext uri="{BB962C8B-B14F-4D97-AF65-F5344CB8AC3E}">
        <p14:creationId xmlns:p14="http://schemas.microsoft.com/office/powerpoint/2010/main" val="34223392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1.5.2 Perfect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Competition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 name="TextBox 7"/>
          <p:cNvSpPr txBox="1"/>
          <p:nvPr/>
        </p:nvSpPr>
        <p:spPr>
          <a:xfrm>
            <a:off x="0" y="723485"/>
            <a:ext cx="8699500" cy="1846659"/>
          </a:xfrm>
          <a:prstGeom prst="rect">
            <a:avLst/>
          </a:prstGeom>
          <a:noFill/>
        </p:spPr>
        <p:txBody>
          <a:bodyPr vert="horz" wrap="square" rtlCol="0">
            <a:spAutoFit/>
          </a:bodyPr>
          <a:lstStyle/>
          <a:p>
            <a:r>
              <a:rPr lang="en-US" sz="2400" dirty="0" smtClean="0">
                <a:solidFill>
                  <a:srgbClr val="FF0000"/>
                </a:solidFill>
              </a:rPr>
              <a:t>Perfect Competition Practice Problems</a:t>
            </a:r>
          </a:p>
          <a:p>
            <a:r>
              <a:rPr lang="en-US" dirty="0" smtClean="0"/>
              <a:t>Describe the situation in the market below and firm below. </a:t>
            </a:r>
            <a:r>
              <a:rPr lang="en-US" dirty="0" smtClean="0">
                <a:cs typeface="Arial" pitchFamily="34" charset="0"/>
              </a:rPr>
              <a:t>Assume price of a close substitute drops. </a:t>
            </a:r>
          </a:p>
          <a:p>
            <a:pPr marL="342900" indent="-342900">
              <a:buFont typeface="+mj-lt"/>
              <a:buAutoNum type="arabicPeriod"/>
            </a:pPr>
            <a:r>
              <a:rPr lang="en-US" dirty="0" smtClean="0"/>
              <a:t>Illustrate the changes that will occur in this market. </a:t>
            </a:r>
          </a:p>
          <a:p>
            <a:pPr marL="342900" indent="-342900">
              <a:buFont typeface="+mj-lt"/>
              <a:buAutoNum type="arabicPeriod"/>
            </a:pPr>
            <a:r>
              <a:rPr lang="en-US" dirty="0" smtClean="0"/>
              <a:t>Show the new industry price and output. </a:t>
            </a:r>
          </a:p>
          <a:p>
            <a:pPr marL="342900" indent="-342900">
              <a:buFont typeface="+mj-lt"/>
              <a:buAutoNum type="arabicPeriod"/>
            </a:pPr>
            <a:r>
              <a:rPr lang="en-US" dirty="0" smtClean="0"/>
              <a:t>Show the new firm price and output</a:t>
            </a:r>
            <a:endParaRPr lang="en-US" dirty="0"/>
          </a:p>
        </p:txBody>
      </p:sp>
      <p:grpSp>
        <p:nvGrpSpPr>
          <p:cNvPr id="9" name="Group 8"/>
          <p:cNvGrpSpPr>
            <a:grpSpLocks noChangeAspect="1"/>
          </p:cNvGrpSpPr>
          <p:nvPr/>
        </p:nvGrpSpPr>
        <p:grpSpPr>
          <a:xfrm>
            <a:off x="1" y="2628900"/>
            <a:ext cx="9329927" cy="3048945"/>
            <a:chOff x="190500" y="2527300"/>
            <a:chExt cx="9718672" cy="4011770"/>
          </a:xfrm>
        </p:grpSpPr>
        <p:cxnSp>
          <p:nvCxnSpPr>
            <p:cNvPr id="10" name="Straight Connector 9"/>
            <p:cNvCxnSpPr/>
            <p:nvPr/>
          </p:nvCxnSpPr>
          <p:spPr>
            <a:xfrm>
              <a:off x="5359400" y="4146550"/>
              <a:ext cx="3581400" cy="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93979" y="2609469"/>
              <a:ext cx="0" cy="338582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56387" y="5995289"/>
              <a:ext cx="396239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90500" y="2527300"/>
              <a:ext cx="431800" cy="404970"/>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14" name="TextBox 13"/>
            <p:cNvSpPr txBox="1"/>
            <p:nvPr/>
          </p:nvSpPr>
          <p:spPr>
            <a:xfrm>
              <a:off x="4406900" y="6134100"/>
              <a:ext cx="482600" cy="404970"/>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15" name="Straight Connector 14"/>
            <p:cNvCxnSpPr/>
            <p:nvPr/>
          </p:nvCxnSpPr>
          <p:spPr>
            <a:xfrm>
              <a:off x="931417" y="2672588"/>
              <a:ext cx="3349879" cy="317106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781430" y="2786252"/>
              <a:ext cx="3237358" cy="2956307"/>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000498" y="2560720"/>
              <a:ext cx="990600" cy="404970"/>
            </a:xfrm>
            <a:prstGeom prst="rect">
              <a:avLst/>
            </a:prstGeom>
            <a:noFill/>
          </p:spPr>
          <p:txBody>
            <a:bodyPr vert="horz" rtlCol="0">
              <a:spAutoFit/>
            </a:bodyPr>
            <a:lstStyle/>
            <a:p>
              <a:r>
                <a:rPr lang="en-US" sz="1400" dirty="0" err="1" smtClean="0">
                  <a:solidFill>
                    <a:srgbClr val="000000"/>
                  </a:solidFill>
                </a:rPr>
                <a:t>S</a:t>
              </a:r>
              <a:r>
                <a:rPr lang="en-US" sz="1400" baseline="-25000" dirty="0" err="1" smtClean="0">
                  <a:solidFill>
                    <a:srgbClr val="000000"/>
                  </a:solidFill>
                </a:rPr>
                <a:t>industry</a:t>
              </a:r>
              <a:endParaRPr lang="en-US" sz="1400" baseline="-25000" dirty="0">
                <a:solidFill>
                  <a:srgbClr val="000000"/>
                </a:solidFill>
              </a:endParaRPr>
            </a:p>
          </p:txBody>
        </p:sp>
        <p:sp>
          <p:nvSpPr>
            <p:cNvPr id="18" name="TextBox 17"/>
            <p:cNvSpPr txBox="1"/>
            <p:nvPr/>
          </p:nvSpPr>
          <p:spPr>
            <a:xfrm>
              <a:off x="4317998" y="5568615"/>
              <a:ext cx="1016000" cy="404970"/>
            </a:xfrm>
            <a:prstGeom prst="rect">
              <a:avLst/>
            </a:prstGeom>
            <a:noFill/>
          </p:spPr>
          <p:txBody>
            <a:bodyPr vert="horz" rtlCol="0">
              <a:spAutoFit/>
            </a:bodyPr>
            <a:lstStyle/>
            <a:p>
              <a:r>
                <a:rPr lang="en-US" sz="1400" dirty="0" err="1" smtClean="0">
                  <a:solidFill>
                    <a:srgbClr val="000000"/>
                  </a:solidFill>
                </a:rPr>
                <a:t>D</a:t>
              </a:r>
              <a:r>
                <a:rPr lang="en-US" sz="1400" baseline="-25000" dirty="0" err="1" smtClean="0">
                  <a:solidFill>
                    <a:srgbClr val="000000"/>
                  </a:solidFill>
                </a:rPr>
                <a:t>industry</a:t>
              </a:r>
              <a:endParaRPr lang="en-US" sz="1400" baseline="-25000" dirty="0">
                <a:solidFill>
                  <a:srgbClr val="000000"/>
                </a:solidFill>
              </a:endParaRPr>
            </a:p>
          </p:txBody>
        </p:sp>
        <p:sp>
          <p:nvSpPr>
            <p:cNvPr id="19" name="TextBox 18"/>
            <p:cNvSpPr txBox="1"/>
            <p:nvPr/>
          </p:nvSpPr>
          <p:spPr>
            <a:xfrm>
              <a:off x="1854200" y="2552700"/>
              <a:ext cx="1219200" cy="404970"/>
            </a:xfrm>
            <a:prstGeom prst="rect">
              <a:avLst/>
            </a:prstGeom>
            <a:noFill/>
          </p:spPr>
          <p:txBody>
            <a:bodyPr vert="horz" rtlCol="0">
              <a:spAutoFit/>
            </a:bodyPr>
            <a:lstStyle/>
            <a:p>
              <a:r>
                <a:rPr lang="en-US" sz="1400" b="1" smtClean="0">
                  <a:solidFill>
                    <a:srgbClr val="0000FF"/>
                  </a:solidFill>
                </a:rPr>
                <a:t> Industry</a:t>
              </a:r>
              <a:endParaRPr lang="en-US" sz="1400" b="1">
                <a:solidFill>
                  <a:srgbClr val="0000FF"/>
                </a:solidFill>
              </a:endParaRPr>
            </a:p>
          </p:txBody>
        </p:sp>
        <p:cxnSp>
          <p:nvCxnSpPr>
            <p:cNvPr id="20" name="Straight Connector 19"/>
            <p:cNvCxnSpPr/>
            <p:nvPr/>
          </p:nvCxnSpPr>
          <p:spPr>
            <a:xfrm flipV="1">
              <a:off x="5327903" y="2698876"/>
              <a:ext cx="0" cy="335026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312155" y="6049136"/>
              <a:ext cx="3905124"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978400" y="2628900"/>
              <a:ext cx="431800" cy="404970"/>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23" name="TextBox 22"/>
            <p:cNvSpPr txBox="1"/>
            <p:nvPr/>
          </p:nvSpPr>
          <p:spPr>
            <a:xfrm>
              <a:off x="9055100" y="6134100"/>
              <a:ext cx="482600" cy="404970"/>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24" name="TextBox 23"/>
            <p:cNvSpPr txBox="1"/>
            <p:nvPr/>
          </p:nvSpPr>
          <p:spPr>
            <a:xfrm>
              <a:off x="7124700" y="2616200"/>
              <a:ext cx="812800" cy="404970"/>
            </a:xfrm>
            <a:prstGeom prst="rect">
              <a:avLst/>
            </a:prstGeom>
            <a:noFill/>
          </p:spPr>
          <p:txBody>
            <a:bodyPr vert="horz" rtlCol="0">
              <a:spAutoFit/>
            </a:bodyPr>
            <a:lstStyle/>
            <a:p>
              <a:r>
                <a:rPr lang="en-US" sz="1400" b="1" smtClean="0">
                  <a:solidFill>
                    <a:srgbClr val="800080"/>
                  </a:solidFill>
                </a:rPr>
                <a:t> Firm</a:t>
              </a:r>
              <a:endParaRPr lang="en-US" sz="1400" b="1">
                <a:solidFill>
                  <a:srgbClr val="800080"/>
                </a:solidFill>
              </a:endParaRPr>
            </a:p>
          </p:txBody>
        </p:sp>
        <p:sp>
          <p:nvSpPr>
            <p:cNvPr id="25" name="TextBox 24"/>
            <p:cNvSpPr txBox="1"/>
            <p:nvPr/>
          </p:nvSpPr>
          <p:spPr>
            <a:xfrm>
              <a:off x="7899399" y="2692400"/>
              <a:ext cx="635000" cy="404970"/>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sp>
          <p:nvSpPr>
            <p:cNvPr id="26" name="TextBox 25"/>
            <p:cNvSpPr txBox="1"/>
            <p:nvPr/>
          </p:nvSpPr>
          <p:spPr>
            <a:xfrm>
              <a:off x="8928100" y="2761246"/>
              <a:ext cx="711200" cy="404970"/>
            </a:xfrm>
            <a:prstGeom prst="rect">
              <a:avLst/>
            </a:prstGeom>
            <a:noFill/>
          </p:spPr>
          <p:txBody>
            <a:bodyPr vert="horz" rtlCol="0">
              <a:spAutoFit/>
            </a:bodyPr>
            <a:lstStyle/>
            <a:p>
              <a:r>
                <a:rPr lang="en-US" sz="1400" dirty="0" smtClean="0">
                  <a:solidFill>
                    <a:srgbClr val="000000"/>
                  </a:solidFill>
                </a:rPr>
                <a:t>ATC</a:t>
              </a:r>
              <a:endParaRPr lang="en-US" sz="1400" dirty="0">
                <a:solidFill>
                  <a:srgbClr val="000000"/>
                </a:solidFill>
              </a:endParaRPr>
            </a:p>
          </p:txBody>
        </p:sp>
        <p:sp>
          <p:nvSpPr>
            <p:cNvPr id="27" name="TextBox 26"/>
            <p:cNvSpPr txBox="1"/>
            <p:nvPr/>
          </p:nvSpPr>
          <p:spPr>
            <a:xfrm>
              <a:off x="9118600" y="3225800"/>
              <a:ext cx="762000" cy="404970"/>
            </a:xfrm>
            <a:prstGeom prst="rect">
              <a:avLst/>
            </a:prstGeom>
            <a:noFill/>
          </p:spPr>
          <p:txBody>
            <a:bodyPr vert="horz" rtlCol="0">
              <a:spAutoFit/>
            </a:bodyPr>
            <a:lstStyle/>
            <a:p>
              <a:r>
                <a:rPr lang="en-US" sz="1400" smtClean="0">
                  <a:solidFill>
                    <a:srgbClr val="000000"/>
                  </a:solidFill>
                </a:rPr>
                <a:t>AVC</a:t>
              </a:r>
              <a:endParaRPr lang="en-US" sz="1400">
                <a:solidFill>
                  <a:srgbClr val="000000"/>
                </a:solidFill>
              </a:endParaRPr>
            </a:p>
          </p:txBody>
        </p:sp>
        <p:sp>
          <p:nvSpPr>
            <p:cNvPr id="28" name="Freeform 27"/>
            <p:cNvSpPr/>
            <p:nvPr/>
          </p:nvSpPr>
          <p:spPr>
            <a:xfrm>
              <a:off x="5575300" y="3098800"/>
              <a:ext cx="3517901" cy="1028701"/>
            </a:xfrm>
            <a:custGeom>
              <a:avLst/>
              <a:gdLst/>
              <a:ahLst/>
              <a:cxnLst/>
              <a:rect l="0" t="0" r="0" b="0"/>
              <a:pathLst>
                <a:path w="3517901" h="1028701">
                  <a:moveTo>
                    <a:pt x="0" y="0"/>
                  </a:moveTo>
                  <a:lnTo>
                    <a:pt x="41909" y="85089"/>
                  </a:lnTo>
                  <a:lnTo>
                    <a:pt x="48259" y="91439"/>
                  </a:lnTo>
                  <a:lnTo>
                    <a:pt x="77470" y="120650"/>
                  </a:lnTo>
                  <a:lnTo>
                    <a:pt x="97790" y="147320"/>
                  </a:lnTo>
                  <a:lnTo>
                    <a:pt x="120650" y="179070"/>
                  </a:lnTo>
                  <a:lnTo>
                    <a:pt x="142240" y="209550"/>
                  </a:lnTo>
                  <a:lnTo>
                    <a:pt x="166370" y="232409"/>
                  </a:lnTo>
                  <a:lnTo>
                    <a:pt x="196850" y="261620"/>
                  </a:lnTo>
                  <a:lnTo>
                    <a:pt x="217170" y="287020"/>
                  </a:lnTo>
                  <a:lnTo>
                    <a:pt x="237490" y="312420"/>
                  </a:lnTo>
                  <a:lnTo>
                    <a:pt x="264159" y="340359"/>
                  </a:lnTo>
                  <a:lnTo>
                    <a:pt x="303529" y="379729"/>
                  </a:lnTo>
                  <a:lnTo>
                    <a:pt x="341629" y="411479"/>
                  </a:lnTo>
                  <a:lnTo>
                    <a:pt x="370840" y="444500"/>
                  </a:lnTo>
                  <a:lnTo>
                    <a:pt x="397509" y="469900"/>
                  </a:lnTo>
                  <a:lnTo>
                    <a:pt x="438150" y="496570"/>
                  </a:lnTo>
                  <a:lnTo>
                    <a:pt x="452120" y="510540"/>
                  </a:lnTo>
                  <a:lnTo>
                    <a:pt x="458470" y="518159"/>
                  </a:lnTo>
                  <a:lnTo>
                    <a:pt x="472440" y="530859"/>
                  </a:lnTo>
                  <a:lnTo>
                    <a:pt x="510540" y="556259"/>
                  </a:lnTo>
                  <a:lnTo>
                    <a:pt x="547370" y="588009"/>
                  </a:lnTo>
                  <a:lnTo>
                    <a:pt x="574040" y="612140"/>
                  </a:lnTo>
                  <a:lnTo>
                    <a:pt x="605790" y="642620"/>
                  </a:lnTo>
                  <a:lnTo>
                    <a:pt x="647700" y="671829"/>
                  </a:lnTo>
                  <a:lnTo>
                    <a:pt x="678179" y="695959"/>
                  </a:lnTo>
                  <a:lnTo>
                    <a:pt x="711200" y="725170"/>
                  </a:lnTo>
                  <a:lnTo>
                    <a:pt x="723900" y="737870"/>
                  </a:lnTo>
                  <a:lnTo>
                    <a:pt x="731520" y="741679"/>
                  </a:lnTo>
                  <a:lnTo>
                    <a:pt x="746759" y="745490"/>
                  </a:lnTo>
                  <a:lnTo>
                    <a:pt x="753109" y="749300"/>
                  </a:lnTo>
                  <a:lnTo>
                    <a:pt x="764540" y="762000"/>
                  </a:lnTo>
                  <a:lnTo>
                    <a:pt x="817879" y="791209"/>
                  </a:lnTo>
                  <a:lnTo>
                    <a:pt x="843279" y="805179"/>
                  </a:lnTo>
                  <a:lnTo>
                    <a:pt x="866140" y="811529"/>
                  </a:lnTo>
                  <a:lnTo>
                    <a:pt x="877570" y="819150"/>
                  </a:lnTo>
                  <a:lnTo>
                    <a:pt x="911859" y="842009"/>
                  </a:lnTo>
                  <a:lnTo>
                    <a:pt x="962659" y="863600"/>
                  </a:lnTo>
                  <a:lnTo>
                    <a:pt x="1019809" y="887729"/>
                  </a:lnTo>
                  <a:lnTo>
                    <a:pt x="1102359" y="918209"/>
                  </a:lnTo>
                  <a:lnTo>
                    <a:pt x="1155700" y="942340"/>
                  </a:lnTo>
                  <a:lnTo>
                    <a:pt x="1231900" y="962659"/>
                  </a:lnTo>
                  <a:lnTo>
                    <a:pt x="1239519" y="962659"/>
                  </a:lnTo>
                  <a:lnTo>
                    <a:pt x="1261109" y="971550"/>
                  </a:lnTo>
                  <a:lnTo>
                    <a:pt x="1282700" y="981709"/>
                  </a:lnTo>
                  <a:lnTo>
                    <a:pt x="1310640" y="988059"/>
                  </a:lnTo>
                  <a:lnTo>
                    <a:pt x="1337309" y="991870"/>
                  </a:lnTo>
                  <a:lnTo>
                    <a:pt x="1399540" y="1010920"/>
                  </a:lnTo>
                  <a:lnTo>
                    <a:pt x="1503680" y="1026159"/>
                  </a:lnTo>
                  <a:lnTo>
                    <a:pt x="1609090" y="1028700"/>
                  </a:lnTo>
                  <a:lnTo>
                    <a:pt x="1714500" y="1028700"/>
                  </a:lnTo>
                  <a:lnTo>
                    <a:pt x="1813559" y="1017270"/>
                  </a:lnTo>
                  <a:lnTo>
                    <a:pt x="1845309" y="1014729"/>
                  </a:lnTo>
                  <a:lnTo>
                    <a:pt x="1953259" y="985520"/>
                  </a:lnTo>
                  <a:lnTo>
                    <a:pt x="2038350" y="962659"/>
                  </a:lnTo>
                  <a:lnTo>
                    <a:pt x="2142490" y="932179"/>
                  </a:lnTo>
                  <a:lnTo>
                    <a:pt x="2192019" y="918209"/>
                  </a:lnTo>
                  <a:lnTo>
                    <a:pt x="2211069" y="914400"/>
                  </a:lnTo>
                  <a:lnTo>
                    <a:pt x="2298700" y="885190"/>
                  </a:lnTo>
                  <a:lnTo>
                    <a:pt x="2377440" y="852170"/>
                  </a:lnTo>
                  <a:lnTo>
                    <a:pt x="2462530" y="814070"/>
                  </a:lnTo>
                  <a:lnTo>
                    <a:pt x="2533650" y="786129"/>
                  </a:lnTo>
                  <a:lnTo>
                    <a:pt x="2585719" y="760729"/>
                  </a:lnTo>
                  <a:lnTo>
                    <a:pt x="2632709" y="748029"/>
                  </a:lnTo>
                  <a:lnTo>
                    <a:pt x="2687319" y="720090"/>
                  </a:lnTo>
                  <a:lnTo>
                    <a:pt x="2712719" y="704850"/>
                  </a:lnTo>
                  <a:lnTo>
                    <a:pt x="2736850" y="683259"/>
                  </a:lnTo>
                  <a:lnTo>
                    <a:pt x="2813050" y="652779"/>
                  </a:lnTo>
                  <a:lnTo>
                    <a:pt x="2856230" y="622300"/>
                  </a:lnTo>
                  <a:lnTo>
                    <a:pt x="2904490" y="594359"/>
                  </a:lnTo>
                  <a:lnTo>
                    <a:pt x="2941319" y="568959"/>
                  </a:lnTo>
                  <a:lnTo>
                    <a:pt x="2992119" y="538479"/>
                  </a:lnTo>
                  <a:lnTo>
                    <a:pt x="3017519" y="519429"/>
                  </a:lnTo>
                  <a:lnTo>
                    <a:pt x="3049269" y="486409"/>
                  </a:lnTo>
                  <a:lnTo>
                    <a:pt x="3115309" y="439420"/>
                  </a:lnTo>
                  <a:lnTo>
                    <a:pt x="3149600" y="414020"/>
                  </a:lnTo>
                  <a:lnTo>
                    <a:pt x="3183890" y="387350"/>
                  </a:lnTo>
                  <a:lnTo>
                    <a:pt x="3211830" y="365759"/>
                  </a:lnTo>
                  <a:lnTo>
                    <a:pt x="3246119" y="334009"/>
                  </a:lnTo>
                  <a:lnTo>
                    <a:pt x="3267709" y="312420"/>
                  </a:lnTo>
                  <a:lnTo>
                    <a:pt x="3285490" y="288290"/>
                  </a:lnTo>
                  <a:lnTo>
                    <a:pt x="3315969" y="264159"/>
                  </a:lnTo>
                  <a:lnTo>
                    <a:pt x="3341369" y="238759"/>
                  </a:lnTo>
                  <a:lnTo>
                    <a:pt x="3376930" y="204470"/>
                  </a:lnTo>
                  <a:lnTo>
                    <a:pt x="3398519" y="179070"/>
                  </a:lnTo>
                  <a:lnTo>
                    <a:pt x="3408680" y="165100"/>
                  </a:lnTo>
                  <a:lnTo>
                    <a:pt x="3418840" y="157479"/>
                  </a:lnTo>
                  <a:lnTo>
                    <a:pt x="3427730" y="151129"/>
                  </a:lnTo>
                  <a:lnTo>
                    <a:pt x="3436619" y="147320"/>
                  </a:lnTo>
                  <a:lnTo>
                    <a:pt x="3454400" y="132079"/>
                  </a:lnTo>
                  <a:lnTo>
                    <a:pt x="3472180" y="110489"/>
                  </a:lnTo>
                  <a:lnTo>
                    <a:pt x="3495040" y="87629"/>
                  </a:lnTo>
                  <a:lnTo>
                    <a:pt x="3507740" y="69850"/>
                  </a:lnTo>
                  <a:lnTo>
                    <a:pt x="3517900" y="508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29" name="Freeform 28"/>
            <p:cNvSpPr/>
            <p:nvPr/>
          </p:nvSpPr>
          <p:spPr>
            <a:xfrm>
              <a:off x="5486400" y="2743200"/>
              <a:ext cx="2438401" cy="2438401"/>
            </a:xfrm>
            <a:custGeom>
              <a:avLst/>
              <a:gdLst/>
              <a:ahLst/>
              <a:cxnLst/>
              <a:rect l="0" t="0" r="0" b="0"/>
              <a:pathLst>
                <a:path w="2438401" h="2438401">
                  <a:moveTo>
                    <a:pt x="0" y="2108200"/>
                  </a:moveTo>
                  <a:lnTo>
                    <a:pt x="0" y="2122170"/>
                  </a:lnTo>
                  <a:lnTo>
                    <a:pt x="3809" y="2136140"/>
                  </a:lnTo>
                  <a:lnTo>
                    <a:pt x="6350" y="2143759"/>
                  </a:lnTo>
                  <a:lnTo>
                    <a:pt x="62229" y="2217420"/>
                  </a:lnTo>
                  <a:lnTo>
                    <a:pt x="86359" y="2245359"/>
                  </a:lnTo>
                  <a:lnTo>
                    <a:pt x="99059" y="2254250"/>
                  </a:lnTo>
                  <a:lnTo>
                    <a:pt x="104140" y="2255520"/>
                  </a:lnTo>
                  <a:lnTo>
                    <a:pt x="109220" y="2260600"/>
                  </a:lnTo>
                  <a:lnTo>
                    <a:pt x="123190" y="2278379"/>
                  </a:lnTo>
                  <a:lnTo>
                    <a:pt x="179070" y="2322829"/>
                  </a:lnTo>
                  <a:lnTo>
                    <a:pt x="248920" y="2354579"/>
                  </a:lnTo>
                  <a:lnTo>
                    <a:pt x="302259" y="2385059"/>
                  </a:lnTo>
                  <a:lnTo>
                    <a:pt x="325120" y="2393950"/>
                  </a:lnTo>
                  <a:lnTo>
                    <a:pt x="354329" y="2401570"/>
                  </a:lnTo>
                  <a:lnTo>
                    <a:pt x="402590" y="2418079"/>
                  </a:lnTo>
                  <a:lnTo>
                    <a:pt x="476250" y="2433320"/>
                  </a:lnTo>
                  <a:lnTo>
                    <a:pt x="544829" y="2438400"/>
                  </a:lnTo>
                  <a:lnTo>
                    <a:pt x="718820" y="2438400"/>
                  </a:lnTo>
                  <a:lnTo>
                    <a:pt x="781050" y="2432050"/>
                  </a:lnTo>
                  <a:lnTo>
                    <a:pt x="825500" y="2420620"/>
                  </a:lnTo>
                  <a:lnTo>
                    <a:pt x="897890" y="2396490"/>
                  </a:lnTo>
                  <a:lnTo>
                    <a:pt x="989329" y="2372359"/>
                  </a:lnTo>
                  <a:lnTo>
                    <a:pt x="1018540" y="2359659"/>
                  </a:lnTo>
                  <a:lnTo>
                    <a:pt x="1087119" y="2320290"/>
                  </a:lnTo>
                  <a:lnTo>
                    <a:pt x="1146809" y="2289809"/>
                  </a:lnTo>
                  <a:lnTo>
                    <a:pt x="1216659" y="2236470"/>
                  </a:lnTo>
                  <a:lnTo>
                    <a:pt x="1256030" y="2202179"/>
                  </a:lnTo>
                  <a:lnTo>
                    <a:pt x="1329690" y="2143759"/>
                  </a:lnTo>
                  <a:lnTo>
                    <a:pt x="1394459" y="2085340"/>
                  </a:lnTo>
                  <a:lnTo>
                    <a:pt x="1435100" y="2039620"/>
                  </a:lnTo>
                  <a:lnTo>
                    <a:pt x="1501140" y="1964690"/>
                  </a:lnTo>
                  <a:lnTo>
                    <a:pt x="1568450" y="1868170"/>
                  </a:lnTo>
                  <a:lnTo>
                    <a:pt x="1615440" y="1794509"/>
                  </a:lnTo>
                  <a:lnTo>
                    <a:pt x="1742440" y="1591309"/>
                  </a:lnTo>
                  <a:lnTo>
                    <a:pt x="1767840" y="1548129"/>
                  </a:lnTo>
                  <a:lnTo>
                    <a:pt x="1823719" y="1447800"/>
                  </a:lnTo>
                  <a:lnTo>
                    <a:pt x="1842769" y="1413509"/>
                  </a:lnTo>
                  <a:lnTo>
                    <a:pt x="1869440" y="1350009"/>
                  </a:lnTo>
                  <a:lnTo>
                    <a:pt x="1891030" y="1308100"/>
                  </a:lnTo>
                  <a:lnTo>
                    <a:pt x="1927859" y="1228090"/>
                  </a:lnTo>
                  <a:lnTo>
                    <a:pt x="1965959" y="1143000"/>
                  </a:lnTo>
                  <a:lnTo>
                    <a:pt x="2002790" y="1056640"/>
                  </a:lnTo>
                  <a:lnTo>
                    <a:pt x="2058669" y="930909"/>
                  </a:lnTo>
                  <a:lnTo>
                    <a:pt x="2084069" y="876300"/>
                  </a:lnTo>
                  <a:lnTo>
                    <a:pt x="2108200" y="814070"/>
                  </a:lnTo>
                  <a:lnTo>
                    <a:pt x="2146300" y="715009"/>
                  </a:lnTo>
                  <a:lnTo>
                    <a:pt x="2174240" y="626109"/>
                  </a:lnTo>
                  <a:lnTo>
                    <a:pt x="2214880" y="551179"/>
                  </a:lnTo>
                  <a:lnTo>
                    <a:pt x="2251709" y="491489"/>
                  </a:lnTo>
                  <a:lnTo>
                    <a:pt x="2278380" y="420370"/>
                  </a:lnTo>
                  <a:lnTo>
                    <a:pt x="2339340" y="234950"/>
                  </a:lnTo>
                  <a:lnTo>
                    <a:pt x="2366009" y="176529"/>
                  </a:lnTo>
                  <a:lnTo>
                    <a:pt x="2386330" y="114300"/>
                  </a:lnTo>
                  <a:lnTo>
                    <a:pt x="2416809" y="50800"/>
                  </a:lnTo>
                  <a:lnTo>
                    <a:pt x="2429509" y="35560"/>
                  </a:lnTo>
                  <a:lnTo>
                    <a:pt x="2433319" y="29210"/>
                  </a:lnTo>
                  <a:lnTo>
                    <a:pt x="24384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0" name="Freeform 29"/>
            <p:cNvSpPr/>
            <p:nvPr/>
          </p:nvSpPr>
          <p:spPr>
            <a:xfrm>
              <a:off x="5473700" y="3365500"/>
              <a:ext cx="3657601" cy="1371601"/>
            </a:xfrm>
            <a:custGeom>
              <a:avLst/>
              <a:gdLst/>
              <a:ahLst/>
              <a:cxnLst/>
              <a:rect l="0" t="0" r="0" b="0"/>
              <a:pathLst>
                <a:path w="3657601" h="1371601">
                  <a:moveTo>
                    <a:pt x="0" y="1155700"/>
                  </a:moveTo>
                  <a:lnTo>
                    <a:pt x="13970" y="1162050"/>
                  </a:lnTo>
                  <a:lnTo>
                    <a:pt x="43179" y="1184909"/>
                  </a:lnTo>
                  <a:lnTo>
                    <a:pt x="143509" y="1226820"/>
                  </a:lnTo>
                  <a:lnTo>
                    <a:pt x="259079" y="1244600"/>
                  </a:lnTo>
                  <a:lnTo>
                    <a:pt x="373379" y="1273809"/>
                  </a:lnTo>
                  <a:lnTo>
                    <a:pt x="483870" y="1305559"/>
                  </a:lnTo>
                  <a:lnTo>
                    <a:pt x="529590" y="1315720"/>
                  </a:lnTo>
                  <a:lnTo>
                    <a:pt x="631190" y="1333500"/>
                  </a:lnTo>
                  <a:lnTo>
                    <a:pt x="731520" y="1348740"/>
                  </a:lnTo>
                  <a:lnTo>
                    <a:pt x="770890" y="1353820"/>
                  </a:lnTo>
                  <a:lnTo>
                    <a:pt x="872490" y="1357629"/>
                  </a:lnTo>
                  <a:lnTo>
                    <a:pt x="966470" y="1362709"/>
                  </a:lnTo>
                  <a:lnTo>
                    <a:pt x="1031240" y="1369059"/>
                  </a:lnTo>
                  <a:lnTo>
                    <a:pt x="1141730" y="1371600"/>
                  </a:lnTo>
                  <a:lnTo>
                    <a:pt x="1234440" y="1371600"/>
                  </a:lnTo>
                  <a:lnTo>
                    <a:pt x="1309369" y="1367790"/>
                  </a:lnTo>
                  <a:lnTo>
                    <a:pt x="1409700" y="1361440"/>
                  </a:lnTo>
                  <a:lnTo>
                    <a:pt x="1508759" y="1355090"/>
                  </a:lnTo>
                  <a:lnTo>
                    <a:pt x="1548130" y="1348740"/>
                  </a:lnTo>
                  <a:lnTo>
                    <a:pt x="1656080" y="1336040"/>
                  </a:lnTo>
                  <a:lnTo>
                    <a:pt x="1757680" y="1309370"/>
                  </a:lnTo>
                  <a:lnTo>
                    <a:pt x="1869440" y="1283970"/>
                  </a:lnTo>
                  <a:lnTo>
                    <a:pt x="1954530" y="1261109"/>
                  </a:lnTo>
                  <a:lnTo>
                    <a:pt x="1968500" y="1259840"/>
                  </a:lnTo>
                  <a:lnTo>
                    <a:pt x="1993900" y="1250950"/>
                  </a:lnTo>
                  <a:lnTo>
                    <a:pt x="2018030" y="1240790"/>
                  </a:lnTo>
                  <a:lnTo>
                    <a:pt x="2128519" y="1207770"/>
                  </a:lnTo>
                  <a:lnTo>
                    <a:pt x="2184400" y="1184909"/>
                  </a:lnTo>
                  <a:lnTo>
                    <a:pt x="2222500" y="1165859"/>
                  </a:lnTo>
                  <a:lnTo>
                    <a:pt x="2259330" y="1155700"/>
                  </a:lnTo>
                  <a:lnTo>
                    <a:pt x="2335530" y="1117600"/>
                  </a:lnTo>
                  <a:lnTo>
                    <a:pt x="2397759" y="1087120"/>
                  </a:lnTo>
                  <a:lnTo>
                    <a:pt x="2453640" y="1054100"/>
                  </a:lnTo>
                  <a:lnTo>
                    <a:pt x="2513330" y="1014729"/>
                  </a:lnTo>
                  <a:lnTo>
                    <a:pt x="2578100" y="975359"/>
                  </a:lnTo>
                  <a:lnTo>
                    <a:pt x="2630169" y="938529"/>
                  </a:lnTo>
                  <a:lnTo>
                    <a:pt x="2675890" y="911859"/>
                  </a:lnTo>
                  <a:lnTo>
                    <a:pt x="2696209" y="897890"/>
                  </a:lnTo>
                  <a:lnTo>
                    <a:pt x="2766059" y="858520"/>
                  </a:lnTo>
                  <a:lnTo>
                    <a:pt x="2860040" y="797559"/>
                  </a:lnTo>
                  <a:lnTo>
                    <a:pt x="2908300" y="760729"/>
                  </a:lnTo>
                  <a:lnTo>
                    <a:pt x="2938780" y="742950"/>
                  </a:lnTo>
                  <a:lnTo>
                    <a:pt x="2961640" y="732790"/>
                  </a:lnTo>
                  <a:lnTo>
                    <a:pt x="3004819" y="699770"/>
                  </a:lnTo>
                  <a:lnTo>
                    <a:pt x="3049269" y="657859"/>
                  </a:lnTo>
                  <a:lnTo>
                    <a:pt x="3086100" y="626109"/>
                  </a:lnTo>
                  <a:lnTo>
                    <a:pt x="3136900" y="591820"/>
                  </a:lnTo>
                  <a:lnTo>
                    <a:pt x="3182619" y="557529"/>
                  </a:lnTo>
                  <a:lnTo>
                    <a:pt x="3221990" y="515620"/>
                  </a:lnTo>
                  <a:lnTo>
                    <a:pt x="3261359" y="474979"/>
                  </a:lnTo>
                  <a:lnTo>
                    <a:pt x="3299459" y="434340"/>
                  </a:lnTo>
                  <a:lnTo>
                    <a:pt x="3332480" y="393700"/>
                  </a:lnTo>
                  <a:lnTo>
                    <a:pt x="3361690" y="368300"/>
                  </a:lnTo>
                  <a:lnTo>
                    <a:pt x="3380740" y="344170"/>
                  </a:lnTo>
                  <a:lnTo>
                    <a:pt x="3403600" y="312420"/>
                  </a:lnTo>
                  <a:lnTo>
                    <a:pt x="3429000" y="276859"/>
                  </a:lnTo>
                  <a:lnTo>
                    <a:pt x="3450590" y="247650"/>
                  </a:lnTo>
                  <a:lnTo>
                    <a:pt x="3468369" y="224790"/>
                  </a:lnTo>
                  <a:lnTo>
                    <a:pt x="3498850" y="186690"/>
                  </a:lnTo>
                  <a:lnTo>
                    <a:pt x="3521709" y="156209"/>
                  </a:lnTo>
                  <a:lnTo>
                    <a:pt x="3556000" y="114300"/>
                  </a:lnTo>
                  <a:lnTo>
                    <a:pt x="3577590" y="88900"/>
                  </a:lnTo>
                  <a:lnTo>
                    <a:pt x="3608069" y="49529"/>
                  </a:lnTo>
                  <a:lnTo>
                    <a:pt x="365760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31" name="Straight Connector 30"/>
            <p:cNvCxnSpPr/>
            <p:nvPr/>
          </p:nvCxnSpPr>
          <p:spPr>
            <a:xfrm>
              <a:off x="635000" y="4197350"/>
              <a:ext cx="4584700" cy="0"/>
            </a:xfrm>
            <a:prstGeom prst="line">
              <a:avLst/>
            </a:prstGeom>
            <a:ln w="381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8207372" y="4261276"/>
              <a:ext cx="1701800" cy="404970"/>
            </a:xfrm>
            <a:prstGeom prst="rect">
              <a:avLst/>
            </a:prstGeom>
            <a:noFill/>
          </p:spPr>
          <p:txBody>
            <a:bodyPr vert="horz" rtlCol="0">
              <a:spAutoFit/>
            </a:bodyPr>
            <a:lstStyle/>
            <a:p>
              <a:r>
                <a:rPr lang="en-US" sz="1400" dirty="0" smtClean="0">
                  <a:solidFill>
                    <a:srgbClr val="000000"/>
                  </a:solidFill>
                </a:rPr>
                <a:t>MR=D=AR=P</a:t>
              </a:r>
              <a:r>
                <a:rPr lang="en-US" sz="1400" baseline="-25000" dirty="0" smtClean="0">
                  <a:solidFill>
                    <a:srgbClr val="000000"/>
                  </a:solidFill>
                </a:rPr>
                <a:t>1</a:t>
              </a:r>
              <a:endParaRPr lang="en-US" sz="1400" baseline="-25000" dirty="0">
                <a:solidFill>
                  <a:srgbClr val="000000"/>
                </a:solidFill>
              </a:endParaRPr>
            </a:p>
          </p:txBody>
        </p:sp>
        <p:sp>
          <p:nvSpPr>
            <p:cNvPr id="33" name="TextBox 32"/>
            <p:cNvSpPr txBox="1"/>
            <p:nvPr/>
          </p:nvSpPr>
          <p:spPr>
            <a:xfrm>
              <a:off x="254000" y="4102100"/>
              <a:ext cx="533400" cy="404970"/>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e</a:t>
              </a:r>
              <a:endParaRPr lang="en-US" sz="1400" baseline="-25000">
                <a:solidFill>
                  <a:srgbClr val="000000"/>
                </a:solidFill>
              </a:endParaRPr>
            </a:p>
          </p:txBody>
        </p:sp>
      </p:grpSp>
      <p:sp>
        <p:nvSpPr>
          <p:cNvPr id="34" name="TextBox 33"/>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Practice Problems</a:t>
            </a:r>
            <a:endParaRPr lang="en-US" sz="1400" i="1" dirty="0">
              <a:latin typeface="Lucida Sans - 20"/>
            </a:endParaRPr>
          </a:p>
        </p:txBody>
      </p:sp>
    </p:spTree>
    <p:extLst>
      <p:ext uri="{BB962C8B-B14F-4D97-AF65-F5344CB8AC3E}">
        <p14:creationId xmlns:p14="http://schemas.microsoft.com/office/powerpoint/2010/main" val="34223392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1.5.2 Perfect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Competition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 name="TextBox 7"/>
          <p:cNvSpPr txBox="1"/>
          <p:nvPr/>
        </p:nvSpPr>
        <p:spPr>
          <a:xfrm>
            <a:off x="507" y="729258"/>
            <a:ext cx="9108695" cy="1846659"/>
          </a:xfrm>
          <a:prstGeom prst="rect">
            <a:avLst/>
          </a:prstGeom>
          <a:noFill/>
        </p:spPr>
        <p:txBody>
          <a:bodyPr vert="horz" wrap="square" rtlCol="0">
            <a:spAutoFit/>
          </a:bodyPr>
          <a:lstStyle/>
          <a:p>
            <a:r>
              <a:rPr lang="en-US" sz="2400" dirty="0">
                <a:solidFill>
                  <a:srgbClr val="FF0000"/>
                </a:solidFill>
              </a:rPr>
              <a:t>Perfect Competition Practice Problems</a:t>
            </a:r>
          </a:p>
          <a:p>
            <a:r>
              <a:rPr lang="en-US" dirty="0" smtClean="0"/>
              <a:t>Describe the situation in the market and firm below. </a:t>
            </a:r>
          </a:p>
          <a:p>
            <a:pPr marL="342900" indent="-342900">
              <a:buFont typeface="+mj-lt"/>
              <a:buAutoNum type="arabicPeriod"/>
            </a:pPr>
            <a:r>
              <a:rPr lang="en-US" dirty="0" smtClean="0"/>
              <a:t>Assume this product is featured in a new movie and consumers' tastes shift towards it overnight. Illustrate the changes that will occur in this market:</a:t>
            </a:r>
          </a:p>
          <a:p>
            <a:pPr marL="342900" indent="-342900">
              <a:buFont typeface="+mj-lt"/>
              <a:buAutoNum type="arabicPeriod"/>
            </a:pPr>
            <a:r>
              <a:rPr lang="en-US" dirty="0" smtClean="0">
                <a:cs typeface="Arial" pitchFamily="34" charset="0"/>
              </a:rPr>
              <a:t>Show the new industry price and output</a:t>
            </a:r>
          </a:p>
          <a:p>
            <a:pPr marL="342900" indent="-342900">
              <a:buFont typeface="+mj-lt"/>
              <a:buAutoNum type="arabicPeriod"/>
            </a:pPr>
            <a:r>
              <a:rPr lang="en-US" dirty="0" smtClean="0">
                <a:cs typeface="Arial" pitchFamily="34" charset="0"/>
              </a:rPr>
              <a:t>Show the new firm price and output</a:t>
            </a:r>
            <a:endParaRPr lang="en-US" dirty="0">
              <a:cs typeface="Arial" pitchFamily="34" charset="0"/>
            </a:endParaRPr>
          </a:p>
        </p:txBody>
      </p:sp>
      <p:grpSp>
        <p:nvGrpSpPr>
          <p:cNvPr id="9" name="Group 8"/>
          <p:cNvGrpSpPr>
            <a:grpSpLocks noChangeAspect="1"/>
          </p:cNvGrpSpPr>
          <p:nvPr/>
        </p:nvGrpSpPr>
        <p:grpSpPr>
          <a:xfrm>
            <a:off x="508" y="2628901"/>
            <a:ext cx="9219692" cy="3128678"/>
            <a:chOff x="228600" y="2558352"/>
            <a:chExt cx="9808182" cy="3994055"/>
          </a:xfrm>
        </p:grpSpPr>
        <p:sp>
          <p:nvSpPr>
            <p:cNvPr id="10" name="TextBox 9"/>
            <p:cNvSpPr txBox="1"/>
            <p:nvPr/>
          </p:nvSpPr>
          <p:spPr>
            <a:xfrm>
              <a:off x="4330700" y="6159500"/>
              <a:ext cx="482600" cy="392907"/>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11" name="TextBox 10"/>
            <p:cNvSpPr txBox="1"/>
            <p:nvPr/>
          </p:nvSpPr>
          <p:spPr>
            <a:xfrm>
              <a:off x="9017000" y="6159500"/>
              <a:ext cx="482600" cy="392907"/>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12" name="Straight Connector 11"/>
            <p:cNvCxnSpPr/>
            <p:nvPr/>
          </p:nvCxnSpPr>
          <p:spPr>
            <a:xfrm>
              <a:off x="5384800" y="4260850"/>
              <a:ext cx="3581400" cy="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32079" y="2672969"/>
              <a:ext cx="0" cy="338582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94487" y="6058789"/>
              <a:ext cx="396239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28600" y="2590800"/>
              <a:ext cx="431800" cy="392907"/>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cxnSp>
          <p:nvCxnSpPr>
            <p:cNvPr id="16" name="Straight Connector 15"/>
            <p:cNvCxnSpPr/>
            <p:nvPr/>
          </p:nvCxnSpPr>
          <p:spPr>
            <a:xfrm>
              <a:off x="969517" y="2736088"/>
              <a:ext cx="3349879" cy="317106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819530" y="2849752"/>
              <a:ext cx="3237358" cy="2956307"/>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038059" y="2558352"/>
              <a:ext cx="990600" cy="392907"/>
            </a:xfrm>
            <a:prstGeom prst="rect">
              <a:avLst/>
            </a:prstGeom>
            <a:noFill/>
          </p:spPr>
          <p:txBody>
            <a:bodyPr vert="horz" rtlCol="0">
              <a:spAutoFit/>
            </a:bodyPr>
            <a:lstStyle/>
            <a:p>
              <a:r>
                <a:rPr lang="en-US" sz="1400" dirty="0" err="1" smtClean="0">
                  <a:solidFill>
                    <a:srgbClr val="000000"/>
                  </a:solidFill>
                </a:rPr>
                <a:t>S</a:t>
              </a:r>
              <a:r>
                <a:rPr lang="en-US" sz="1400" baseline="-25000" dirty="0" err="1" smtClean="0">
                  <a:solidFill>
                    <a:srgbClr val="000000"/>
                  </a:solidFill>
                </a:rPr>
                <a:t>industry</a:t>
              </a:r>
              <a:endParaRPr lang="en-US" sz="1400" baseline="-25000" dirty="0">
                <a:solidFill>
                  <a:srgbClr val="000000"/>
                </a:solidFill>
              </a:endParaRPr>
            </a:p>
          </p:txBody>
        </p:sp>
        <p:sp>
          <p:nvSpPr>
            <p:cNvPr id="19" name="TextBox 18"/>
            <p:cNvSpPr txBox="1"/>
            <p:nvPr/>
          </p:nvSpPr>
          <p:spPr>
            <a:xfrm>
              <a:off x="4362314" y="5671200"/>
              <a:ext cx="1016000" cy="392907"/>
            </a:xfrm>
            <a:prstGeom prst="rect">
              <a:avLst/>
            </a:prstGeom>
            <a:noFill/>
          </p:spPr>
          <p:txBody>
            <a:bodyPr vert="horz" rtlCol="0">
              <a:spAutoFit/>
            </a:bodyPr>
            <a:lstStyle/>
            <a:p>
              <a:r>
                <a:rPr lang="en-US" sz="1400" smtClean="0">
                  <a:solidFill>
                    <a:srgbClr val="000000"/>
                  </a:solidFill>
                </a:rPr>
                <a:t>D</a:t>
              </a:r>
              <a:r>
                <a:rPr lang="en-US" sz="1400" baseline="-25000" smtClean="0">
                  <a:solidFill>
                    <a:srgbClr val="000000"/>
                  </a:solidFill>
                </a:rPr>
                <a:t>industry</a:t>
              </a:r>
              <a:endParaRPr lang="en-US" sz="1400" baseline="-25000">
                <a:solidFill>
                  <a:srgbClr val="000000"/>
                </a:solidFill>
              </a:endParaRPr>
            </a:p>
          </p:txBody>
        </p:sp>
        <p:sp>
          <p:nvSpPr>
            <p:cNvPr id="20" name="TextBox 19"/>
            <p:cNvSpPr txBox="1"/>
            <p:nvPr/>
          </p:nvSpPr>
          <p:spPr>
            <a:xfrm>
              <a:off x="1892300" y="2616200"/>
              <a:ext cx="1219200" cy="392907"/>
            </a:xfrm>
            <a:prstGeom prst="rect">
              <a:avLst/>
            </a:prstGeom>
            <a:noFill/>
          </p:spPr>
          <p:txBody>
            <a:bodyPr vert="horz" rtlCol="0">
              <a:spAutoFit/>
            </a:bodyPr>
            <a:lstStyle/>
            <a:p>
              <a:r>
                <a:rPr lang="en-US" sz="1400" b="1" smtClean="0">
                  <a:solidFill>
                    <a:srgbClr val="0000FF"/>
                  </a:solidFill>
                </a:rPr>
                <a:t> Industry</a:t>
              </a:r>
              <a:endParaRPr lang="en-US" sz="1400" b="1">
                <a:solidFill>
                  <a:srgbClr val="0000FF"/>
                </a:solidFill>
              </a:endParaRPr>
            </a:p>
          </p:txBody>
        </p:sp>
        <p:cxnSp>
          <p:nvCxnSpPr>
            <p:cNvPr id="21" name="Straight Connector 20"/>
            <p:cNvCxnSpPr/>
            <p:nvPr/>
          </p:nvCxnSpPr>
          <p:spPr>
            <a:xfrm flipV="1">
              <a:off x="5366003" y="2762376"/>
              <a:ext cx="0" cy="335026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350255" y="6112636"/>
              <a:ext cx="3905124"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016500" y="2692400"/>
              <a:ext cx="431800" cy="392907"/>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24" name="TextBox 23"/>
            <p:cNvSpPr txBox="1"/>
            <p:nvPr/>
          </p:nvSpPr>
          <p:spPr>
            <a:xfrm>
              <a:off x="7162800" y="2679700"/>
              <a:ext cx="812800" cy="392907"/>
            </a:xfrm>
            <a:prstGeom prst="rect">
              <a:avLst/>
            </a:prstGeom>
            <a:noFill/>
          </p:spPr>
          <p:txBody>
            <a:bodyPr vert="horz" rtlCol="0">
              <a:spAutoFit/>
            </a:bodyPr>
            <a:lstStyle/>
            <a:p>
              <a:r>
                <a:rPr lang="en-US" sz="1400" b="1" smtClean="0">
                  <a:solidFill>
                    <a:srgbClr val="800080"/>
                  </a:solidFill>
                </a:rPr>
                <a:t> Firm</a:t>
              </a:r>
              <a:endParaRPr lang="en-US" sz="1400" b="1">
                <a:solidFill>
                  <a:srgbClr val="800080"/>
                </a:solidFill>
              </a:endParaRPr>
            </a:p>
          </p:txBody>
        </p:sp>
        <p:sp>
          <p:nvSpPr>
            <p:cNvPr id="25" name="TextBox 24"/>
            <p:cNvSpPr txBox="1"/>
            <p:nvPr/>
          </p:nvSpPr>
          <p:spPr>
            <a:xfrm>
              <a:off x="7924800" y="2806700"/>
              <a:ext cx="635000" cy="392907"/>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sp>
          <p:nvSpPr>
            <p:cNvPr id="26" name="TextBox 25"/>
            <p:cNvSpPr txBox="1"/>
            <p:nvPr/>
          </p:nvSpPr>
          <p:spPr>
            <a:xfrm>
              <a:off x="8953500" y="2947457"/>
              <a:ext cx="711200" cy="392907"/>
            </a:xfrm>
            <a:prstGeom prst="rect">
              <a:avLst/>
            </a:prstGeom>
            <a:noFill/>
          </p:spPr>
          <p:txBody>
            <a:bodyPr vert="horz" rtlCol="0">
              <a:spAutoFit/>
            </a:bodyPr>
            <a:lstStyle/>
            <a:p>
              <a:r>
                <a:rPr lang="en-US" sz="1400" smtClean="0">
                  <a:solidFill>
                    <a:srgbClr val="000000"/>
                  </a:solidFill>
                </a:rPr>
                <a:t>ATC</a:t>
              </a:r>
              <a:endParaRPr lang="en-US" sz="1400">
                <a:solidFill>
                  <a:srgbClr val="000000"/>
                </a:solidFill>
              </a:endParaRPr>
            </a:p>
          </p:txBody>
        </p:sp>
        <p:sp>
          <p:nvSpPr>
            <p:cNvPr id="27" name="TextBox 26"/>
            <p:cNvSpPr txBox="1"/>
            <p:nvPr/>
          </p:nvSpPr>
          <p:spPr>
            <a:xfrm>
              <a:off x="9156700" y="3289299"/>
              <a:ext cx="762000" cy="392907"/>
            </a:xfrm>
            <a:prstGeom prst="rect">
              <a:avLst/>
            </a:prstGeom>
            <a:noFill/>
          </p:spPr>
          <p:txBody>
            <a:bodyPr vert="horz" rtlCol="0">
              <a:spAutoFit/>
            </a:bodyPr>
            <a:lstStyle/>
            <a:p>
              <a:r>
                <a:rPr lang="en-US" sz="1400" smtClean="0">
                  <a:solidFill>
                    <a:srgbClr val="000000"/>
                  </a:solidFill>
                </a:rPr>
                <a:t>AVC</a:t>
              </a:r>
              <a:endParaRPr lang="en-US" sz="1400">
                <a:solidFill>
                  <a:srgbClr val="000000"/>
                </a:solidFill>
              </a:endParaRPr>
            </a:p>
          </p:txBody>
        </p:sp>
        <p:sp>
          <p:nvSpPr>
            <p:cNvPr id="28" name="Freeform 27"/>
            <p:cNvSpPr/>
            <p:nvPr/>
          </p:nvSpPr>
          <p:spPr>
            <a:xfrm>
              <a:off x="5600700" y="3213100"/>
              <a:ext cx="3517901" cy="1028701"/>
            </a:xfrm>
            <a:custGeom>
              <a:avLst/>
              <a:gdLst/>
              <a:ahLst/>
              <a:cxnLst/>
              <a:rect l="0" t="0" r="0" b="0"/>
              <a:pathLst>
                <a:path w="3517901" h="1028701">
                  <a:moveTo>
                    <a:pt x="0" y="0"/>
                  </a:moveTo>
                  <a:lnTo>
                    <a:pt x="41909" y="85090"/>
                  </a:lnTo>
                  <a:lnTo>
                    <a:pt x="48259" y="91440"/>
                  </a:lnTo>
                  <a:lnTo>
                    <a:pt x="77470" y="120650"/>
                  </a:lnTo>
                  <a:lnTo>
                    <a:pt x="97790" y="147320"/>
                  </a:lnTo>
                  <a:lnTo>
                    <a:pt x="120650" y="179070"/>
                  </a:lnTo>
                  <a:lnTo>
                    <a:pt x="142240" y="209550"/>
                  </a:lnTo>
                  <a:lnTo>
                    <a:pt x="166370" y="232409"/>
                  </a:lnTo>
                  <a:lnTo>
                    <a:pt x="196850" y="261620"/>
                  </a:lnTo>
                  <a:lnTo>
                    <a:pt x="217170" y="287020"/>
                  </a:lnTo>
                  <a:lnTo>
                    <a:pt x="237490" y="312420"/>
                  </a:lnTo>
                  <a:lnTo>
                    <a:pt x="264159" y="340359"/>
                  </a:lnTo>
                  <a:lnTo>
                    <a:pt x="303529" y="379729"/>
                  </a:lnTo>
                  <a:lnTo>
                    <a:pt x="341629" y="411479"/>
                  </a:lnTo>
                  <a:lnTo>
                    <a:pt x="370840" y="444500"/>
                  </a:lnTo>
                  <a:lnTo>
                    <a:pt x="397509" y="469900"/>
                  </a:lnTo>
                  <a:lnTo>
                    <a:pt x="438150" y="496570"/>
                  </a:lnTo>
                  <a:lnTo>
                    <a:pt x="452120" y="510540"/>
                  </a:lnTo>
                  <a:lnTo>
                    <a:pt x="458470" y="518159"/>
                  </a:lnTo>
                  <a:lnTo>
                    <a:pt x="472440" y="530859"/>
                  </a:lnTo>
                  <a:lnTo>
                    <a:pt x="510540" y="556259"/>
                  </a:lnTo>
                  <a:lnTo>
                    <a:pt x="547370" y="588009"/>
                  </a:lnTo>
                  <a:lnTo>
                    <a:pt x="574040" y="612140"/>
                  </a:lnTo>
                  <a:lnTo>
                    <a:pt x="605790" y="642620"/>
                  </a:lnTo>
                  <a:lnTo>
                    <a:pt x="647700" y="671829"/>
                  </a:lnTo>
                  <a:lnTo>
                    <a:pt x="678179" y="695959"/>
                  </a:lnTo>
                  <a:lnTo>
                    <a:pt x="711200" y="725170"/>
                  </a:lnTo>
                  <a:lnTo>
                    <a:pt x="723900" y="737870"/>
                  </a:lnTo>
                  <a:lnTo>
                    <a:pt x="731520" y="741679"/>
                  </a:lnTo>
                  <a:lnTo>
                    <a:pt x="746759" y="745490"/>
                  </a:lnTo>
                  <a:lnTo>
                    <a:pt x="753109" y="749300"/>
                  </a:lnTo>
                  <a:lnTo>
                    <a:pt x="764540" y="762000"/>
                  </a:lnTo>
                  <a:lnTo>
                    <a:pt x="817879" y="791209"/>
                  </a:lnTo>
                  <a:lnTo>
                    <a:pt x="843279" y="805179"/>
                  </a:lnTo>
                  <a:lnTo>
                    <a:pt x="866140" y="811529"/>
                  </a:lnTo>
                  <a:lnTo>
                    <a:pt x="877570" y="819150"/>
                  </a:lnTo>
                  <a:lnTo>
                    <a:pt x="911859" y="842009"/>
                  </a:lnTo>
                  <a:lnTo>
                    <a:pt x="962659" y="863600"/>
                  </a:lnTo>
                  <a:lnTo>
                    <a:pt x="1019809" y="887729"/>
                  </a:lnTo>
                  <a:lnTo>
                    <a:pt x="1102359" y="918209"/>
                  </a:lnTo>
                  <a:lnTo>
                    <a:pt x="1155700" y="942340"/>
                  </a:lnTo>
                  <a:lnTo>
                    <a:pt x="1231900" y="962659"/>
                  </a:lnTo>
                  <a:lnTo>
                    <a:pt x="1239519" y="962659"/>
                  </a:lnTo>
                  <a:lnTo>
                    <a:pt x="1261109" y="971550"/>
                  </a:lnTo>
                  <a:lnTo>
                    <a:pt x="1282700" y="981709"/>
                  </a:lnTo>
                  <a:lnTo>
                    <a:pt x="1310640" y="988059"/>
                  </a:lnTo>
                  <a:lnTo>
                    <a:pt x="1337309" y="991870"/>
                  </a:lnTo>
                  <a:lnTo>
                    <a:pt x="1399540" y="1010920"/>
                  </a:lnTo>
                  <a:lnTo>
                    <a:pt x="1503680" y="1026159"/>
                  </a:lnTo>
                  <a:lnTo>
                    <a:pt x="1609090" y="1028700"/>
                  </a:lnTo>
                  <a:lnTo>
                    <a:pt x="1714500" y="1028700"/>
                  </a:lnTo>
                  <a:lnTo>
                    <a:pt x="1813559" y="1017270"/>
                  </a:lnTo>
                  <a:lnTo>
                    <a:pt x="1845309" y="1014729"/>
                  </a:lnTo>
                  <a:lnTo>
                    <a:pt x="1953259" y="985520"/>
                  </a:lnTo>
                  <a:lnTo>
                    <a:pt x="2038350" y="962659"/>
                  </a:lnTo>
                  <a:lnTo>
                    <a:pt x="2142490" y="932179"/>
                  </a:lnTo>
                  <a:lnTo>
                    <a:pt x="2192019" y="918209"/>
                  </a:lnTo>
                  <a:lnTo>
                    <a:pt x="2211069" y="914400"/>
                  </a:lnTo>
                  <a:lnTo>
                    <a:pt x="2298700" y="885190"/>
                  </a:lnTo>
                  <a:lnTo>
                    <a:pt x="2377440" y="852170"/>
                  </a:lnTo>
                  <a:lnTo>
                    <a:pt x="2462530" y="814070"/>
                  </a:lnTo>
                  <a:lnTo>
                    <a:pt x="2533650" y="786129"/>
                  </a:lnTo>
                  <a:lnTo>
                    <a:pt x="2585719" y="760729"/>
                  </a:lnTo>
                  <a:lnTo>
                    <a:pt x="2632709" y="748029"/>
                  </a:lnTo>
                  <a:lnTo>
                    <a:pt x="2687319" y="720090"/>
                  </a:lnTo>
                  <a:lnTo>
                    <a:pt x="2712719" y="704850"/>
                  </a:lnTo>
                  <a:lnTo>
                    <a:pt x="2736850" y="683259"/>
                  </a:lnTo>
                  <a:lnTo>
                    <a:pt x="2813050" y="652779"/>
                  </a:lnTo>
                  <a:lnTo>
                    <a:pt x="2856230" y="622300"/>
                  </a:lnTo>
                  <a:lnTo>
                    <a:pt x="2904490" y="594359"/>
                  </a:lnTo>
                  <a:lnTo>
                    <a:pt x="2941319" y="568959"/>
                  </a:lnTo>
                  <a:lnTo>
                    <a:pt x="2992119" y="538479"/>
                  </a:lnTo>
                  <a:lnTo>
                    <a:pt x="3017519" y="519429"/>
                  </a:lnTo>
                  <a:lnTo>
                    <a:pt x="3049269" y="486409"/>
                  </a:lnTo>
                  <a:lnTo>
                    <a:pt x="3115309" y="439420"/>
                  </a:lnTo>
                  <a:lnTo>
                    <a:pt x="3149600" y="414020"/>
                  </a:lnTo>
                  <a:lnTo>
                    <a:pt x="3183890" y="387350"/>
                  </a:lnTo>
                  <a:lnTo>
                    <a:pt x="3211830" y="365759"/>
                  </a:lnTo>
                  <a:lnTo>
                    <a:pt x="3246119" y="334009"/>
                  </a:lnTo>
                  <a:lnTo>
                    <a:pt x="3267709" y="312420"/>
                  </a:lnTo>
                  <a:lnTo>
                    <a:pt x="3285490" y="288290"/>
                  </a:lnTo>
                  <a:lnTo>
                    <a:pt x="3315969" y="264159"/>
                  </a:lnTo>
                  <a:lnTo>
                    <a:pt x="3341369" y="238759"/>
                  </a:lnTo>
                  <a:lnTo>
                    <a:pt x="3376930" y="204470"/>
                  </a:lnTo>
                  <a:lnTo>
                    <a:pt x="3398519" y="179070"/>
                  </a:lnTo>
                  <a:lnTo>
                    <a:pt x="3408680" y="165100"/>
                  </a:lnTo>
                  <a:lnTo>
                    <a:pt x="3418840" y="157479"/>
                  </a:lnTo>
                  <a:lnTo>
                    <a:pt x="3427730" y="151129"/>
                  </a:lnTo>
                  <a:lnTo>
                    <a:pt x="3436619" y="147320"/>
                  </a:lnTo>
                  <a:lnTo>
                    <a:pt x="3454400" y="132079"/>
                  </a:lnTo>
                  <a:lnTo>
                    <a:pt x="3472180" y="110490"/>
                  </a:lnTo>
                  <a:lnTo>
                    <a:pt x="3495040" y="87629"/>
                  </a:lnTo>
                  <a:lnTo>
                    <a:pt x="3507740" y="69850"/>
                  </a:lnTo>
                  <a:lnTo>
                    <a:pt x="3517900" y="508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29" name="Freeform 28"/>
            <p:cNvSpPr/>
            <p:nvPr/>
          </p:nvSpPr>
          <p:spPr>
            <a:xfrm>
              <a:off x="5511800" y="2857500"/>
              <a:ext cx="2438401" cy="2438401"/>
            </a:xfrm>
            <a:custGeom>
              <a:avLst/>
              <a:gdLst/>
              <a:ahLst/>
              <a:cxnLst/>
              <a:rect l="0" t="0" r="0" b="0"/>
              <a:pathLst>
                <a:path w="2438401" h="2438401">
                  <a:moveTo>
                    <a:pt x="0" y="2108200"/>
                  </a:moveTo>
                  <a:lnTo>
                    <a:pt x="0" y="2122170"/>
                  </a:lnTo>
                  <a:lnTo>
                    <a:pt x="3809" y="2136140"/>
                  </a:lnTo>
                  <a:lnTo>
                    <a:pt x="6350" y="2143759"/>
                  </a:lnTo>
                  <a:lnTo>
                    <a:pt x="62229" y="2217420"/>
                  </a:lnTo>
                  <a:lnTo>
                    <a:pt x="86359" y="2245359"/>
                  </a:lnTo>
                  <a:lnTo>
                    <a:pt x="99059" y="2254250"/>
                  </a:lnTo>
                  <a:lnTo>
                    <a:pt x="104140" y="2255520"/>
                  </a:lnTo>
                  <a:lnTo>
                    <a:pt x="109220" y="2260600"/>
                  </a:lnTo>
                  <a:lnTo>
                    <a:pt x="123190" y="2278379"/>
                  </a:lnTo>
                  <a:lnTo>
                    <a:pt x="179070" y="2322829"/>
                  </a:lnTo>
                  <a:lnTo>
                    <a:pt x="248920" y="2354579"/>
                  </a:lnTo>
                  <a:lnTo>
                    <a:pt x="302259" y="2385059"/>
                  </a:lnTo>
                  <a:lnTo>
                    <a:pt x="325120" y="2393950"/>
                  </a:lnTo>
                  <a:lnTo>
                    <a:pt x="354329" y="2401570"/>
                  </a:lnTo>
                  <a:lnTo>
                    <a:pt x="402590" y="2418079"/>
                  </a:lnTo>
                  <a:lnTo>
                    <a:pt x="476250" y="2433320"/>
                  </a:lnTo>
                  <a:lnTo>
                    <a:pt x="544829" y="2438400"/>
                  </a:lnTo>
                  <a:lnTo>
                    <a:pt x="718820" y="2438400"/>
                  </a:lnTo>
                  <a:lnTo>
                    <a:pt x="781050" y="2432050"/>
                  </a:lnTo>
                  <a:lnTo>
                    <a:pt x="825500" y="2420620"/>
                  </a:lnTo>
                  <a:lnTo>
                    <a:pt x="897890" y="2396490"/>
                  </a:lnTo>
                  <a:lnTo>
                    <a:pt x="989329" y="2372359"/>
                  </a:lnTo>
                  <a:lnTo>
                    <a:pt x="1018540" y="2359659"/>
                  </a:lnTo>
                  <a:lnTo>
                    <a:pt x="1087119" y="2320290"/>
                  </a:lnTo>
                  <a:lnTo>
                    <a:pt x="1146809" y="2289809"/>
                  </a:lnTo>
                  <a:lnTo>
                    <a:pt x="1216659" y="2236470"/>
                  </a:lnTo>
                  <a:lnTo>
                    <a:pt x="1256030" y="2202179"/>
                  </a:lnTo>
                  <a:lnTo>
                    <a:pt x="1329690" y="2143759"/>
                  </a:lnTo>
                  <a:lnTo>
                    <a:pt x="1394459" y="2085340"/>
                  </a:lnTo>
                  <a:lnTo>
                    <a:pt x="1435100" y="2039620"/>
                  </a:lnTo>
                  <a:lnTo>
                    <a:pt x="1501140" y="1964690"/>
                  </a:lnTo>
                  <a:lnTo>
                    <a:pt x="1568450" y="1868170"/>
                  </a:lnTo>
                  <a:lnTo>
                    <a:pt x="1615440" y="1794509"/>
                  </a:lnTo>
                  <a:lnTo>
                    <a:pt x="1742440" y="1591309"/>
                  </a:lnTo>
                  <a:lnTo>
                    <a:pt x="1767840" y="1548129"/>
                  </a:lnTo>
                  <a:lnTo>
                    <a:pt x="1823719" y="1447800"/>
                  </a:lnTo>
                  <a:lnTo>
                    <a:pt x="1842769" y="1413509"/>
                  </a:lnTo>
                  <a:lnTo>
                    <a:pt x="1869440" y="1350009"/>
                  </a:lnTo>
                  <a:lnTo>
                    <a:pt x="1891030" y="1308100"/>
                  </a:lnTo>
                  <a:lnTo>
                    <a:pt x="1927859" y="1228090"/>
                  </a:lnTo>
                  <a:lnTo>
                    <a:pt x="1965959" y="1143000"/>
                  </a:lnTo>
                  <a:lnTo>
                    <a:pt x="2002790" y="1056640"/>
                  </a:lnTo>
                  <a:lnTo>
                    <a:pt x="2058669" y="930909"/>
                  </a:lnTo>
                  <a:lnTo>
                    <a:pt x="2084069" y="876300"/>
                  </a:lnTo>
                  <a:lnTo>
                    <a:pt x="2108200" y="814070"/>
                  </a:lnTo>
                  <a:lnTo>
                    <a:pt x="2146300" y="715009"/>
                  </a:lnTo>
                  <a:lnTo>
                    <a:pt x="2174240" y="626109"/>
                  </a:lnTo>
                  <a:lnTo>
                    <a:pt x="2214880" y="551179"/>
                  </a:lnTo>
                  <a:lnTo>
                    <a:pt x="2251709" y="491490"/>
                  </a:lnTo>
                  <a:lnTo>
                    <a:pt x="2278380" y="420370"/>
                  </a:lnTo>
                  <a:lnTo>
                    <a:pt x="2339340" y="234950"/>
                  </a:lnTo>
                  <a:lnTo>
                    <a:pt x="2366009" y="176529"/>
                  </a:lnTo>
                  <a:lnTo>
                    <a:pt x="2386330" y="114300"/>
                  </a:lnTo>
                  <a:lnTo>
                    <a:pt x="2416809" y="50800"/>
                  </a:lnTo>
                  <a:lnTo>
                    <a:pt x="2429509" y="35560"/>
                  </a:lnTo>
                  <a:lnTo>
                    <a:pt x="2433319" y="29210"/>
                  </a:lnTo>
                  <a:lnTo>
                    <a:pt x="24384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0" name="Freeform 29"/>
            <p:cNvSpPr/>
            <p:nvPr/>
          </p:nvSpPr>
          <p:spPr>
            <a:xfrm>
              <a:off x="5499100" y="3479800"/>
              <a:ext cx="3657601" cy="1371601"/>
            </a:xfrm>
            <a:custGeom>
              <a:avLst/>
              <a:gdLst/>
              <a:ahLst/>
              <a:cxnLst/>
              <a:rect l="0" t="0" r="0" b="0"/>
              <a:pathLst>
                <a:path w="3657601" h="1371601">
                  <a:moveTo>
                    <a:pt x="0" y="1155700"/>
                  </a:moveTo>
                  <a:lnTo>
                    <a:pt x="13970" y="1162050"/>
                  </a:lnTo>
                  <a:lnTo>
                    <a:pt x="43179" y="1184909"/>
                  </a:lnTo>
                  <a:lnTo>
                    <a:pt x="143509" y="1226820"/>
                  </a:lnTo>
                  <a:lnTo>
                    <a:pt x="259079" y="1244600"/>
                  </a:lnTo>
                  <a:lnTo>
                    <a:pt x="373379" y="1273809"/>
                  </a:lnTo>
                  <a:lnTo>
                    <a:pt x="483870" y="1305559"/>
                  </a:lnTo>
                  <a:lnTo>
                    <a:pt x="529590" y="1315720"/>
                  </a:lnTo>
                  <a:lnTo>
                    <a:pt x="631190" y="1333500"/>
                  </a:lnTo>
                  <a:lnTo>
                    <a:pt x="731520" y="1348740"/>
                  </a:lnTo>
                  <a:lnTo>
                    <a:pt x="770890" y="1353820"/>
                  </a:lnTo>
                  <a:lnTo>
                    <a:pt x="872490" y="1357629"/>
                  </a:lnTo>
                  <a:lnTo>
                    <a:pt x="966470" y="1362709"/>
                  </a:lnTo>
                  <a:lnTo>
                    <a:pt x="1031240" y="1369059"/>
                  </a:lnTo>
                  <a:lnTo>
                    <a:pt x="1141730" y="1371600"/>
                  </a:lnTo>
                  <a:lnTo>
                    <a:pt x="1234440" y="1371600"/>
                  </a:lnTo>
                  <a:lnTo>
                    <a:pt x="1309369" y="1367790"/>
                  </a:lnTo>
                  <a:lnTo>
                    <a:pt x="1409700" y="1361440"/>
                  </a:lnTo>
                  <a:lnTo>
                    <a:pt x="1508759" y="1355090"/>
                  </a:lnTo>
                  <a:lnTo>
                    <a:pt x="1548130" y="1348740"/>
                  </a:lnTo>
                  <a:lnTo>
                    <a:pt x="1656080" y="1336040"/>
                  </a:lnTo>
                  <a:lnTo>
                    <a:pt x="1757680" y="1309370"/>
                  </a:lnTo>
                  <a:lnTo>
                    <a:pt x="1869440" y="1283970"/>
                  </a:lnTo>
                  <a:lnTo>
                    <a:pt x="1954530" y="1261109"/>
                  </a:lnTo>
                  <a:lnTo>
                    <a:pt x="1968500" y="1259840"/>
                  </a:lnTo>
                  <a:lnTo>
                    <a:pt x="1993900" y="1250950"/>
                  </a:lnTo>
                  <a:lnTo>
                    <a:pt x="2018030" y="1240790"/>
                  </a:lnTo>
                  <a:lnTo>
                    <a:pt x="2128519" y="1207770"/>
                  </a:lnTo>
                  <a:lnTo>
                    <a:pt x="2184400" y="1184909"/>
                  </a:lnTo>
                  <a:lnTo>
                    <a:pt x="2222500" y="1165859"/>
                  </a:lnTo>
                  <a:lnTo>
                    <a:pt x="2259330" y="1155700"/>
                  </a:lnTo>
                  <a:lnTo>
                    <a:pt x="2335530" y="1117600"/>
                  </a:lnTo>
                  <a:lnTo>
                    <a:pt x="2397759" y="1087120"/>
                  </a:lnTo>
                  <a:lnTo>
                    <a:pt x="2453640" y="1054100"/>
                  </a:lnTo>
                  <a:lnTo>
                    <a:pt x="2513330" y="1014729"/>
                  </a:lnTo>
                  <a:lnTo>
                    <a:pt x="2578100" y="975359"/>
                  </a:lnTo>
                  <a:lnTo>
                    <a:pt x="2630169" y="938529"/>
                  </a:lnTo>
                  <a:lnTo>
                    <a:pt x="2675890" y="911859"/>
                  </a:lnTo>
                  <a:lnTo>
                    <a:pt x="2696209" y="897890"/>
                  </a:lnTo>
                  <a:lnTo>
                    <a:pt x="2766059" y="858520"/>
                  </a:lnTo>
                  <a:lnTo>
                    <a:pt x="2860040" y="797559"/>
                  </a:lnTo>
                  <a:lnTo>
                    <a:pt x="2908300" y="760729"/>
                  </a:lnTo>
                  <a:lnTo>
                    <a:pt x="2938780" y="742950"/>
                  </a:lnTo>
                  <a:lnTo>
                    <a:pt x="2961640" y="732790"/>
                  </a:lnTo>
                  <a:lnTo>
                    <a:pt x="3004819" y="699770"/>
                  </a:lnTo>
                  <a:lnTo>
                    <a:pt x="3049269" y="657859"/>
                  </a:lnTo>
                  <a:lnTo>
                    <a:pt x="3086100" y="626109"/>
                  </a:lnTo>
                  <a:lnTo>
                    <a:pt x="3136900" y="591820"/>
                  </a:lnTo>
                  <a:lnTo>
                    <a:pt x="3182619" y="557529"/>
                  </a:lnTo>
                  <a:lnTo>
                    <a:pt x="3221990" y="515620"/>
                  </a:lnTo>
                  <a:lnTo>
                    <a:pt x="3261359" y="474979"/>
                  </a:lnTo>
                  <a:lnTo>
                    <a:pt x="3299459" y="434340"/>
                  </a:lnTo>
                  <a:lnTo>
                    <a:pt x="3332480" y="393700"/>
                  </a:lnTo>
                  <a:lnTo>
                    <a:pt x="3361690" y="368300"/>
                  </a:lnTo>
                  <a:lnTo>
                    <a:pt x="3380740" y="344170"/>
                  </a:lnTo>
                  <a:lnTo>
                    <a:pt x="3403600" y="312420"/>
                  </a:lnTo>
                  <a:lnTo>
                    <a:pt x="3429000" y="276859"/>
                  </a:lnTo>
                  <a:lnTo>
                    <a:pt x="3450590" y="247650"/>
                  </a:lnTo>
                  <a:lnTo>
                    <a:pt x="3468369" y="224790"/>
                  </a:lnTo>
                  <a:lnTo>
                    <a:pt x="3498850" y="186690"/>
                  </a:lnTo>
                  <a:lnTo>
                    <a:pt x="3521709" y="156209"/>
                  </a:lnTo>
                  <a:lnTo>
                    <a:pt x="3556000" y="114300"/>
                  </a:lnTo>
                  <a:lnTo>
                    <a:pt x="3577590" y="88900"/>
                  </a:lnTo>
                  <a:lnTo>
                    <a:pt x="3608069" y="49529"/>
                  </a:lnTo>
                  <a:lnTo>
                    <a:pt x="365760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31" name="Straight Connector 30"/>
            <p:cNvCxnSpPr/>
            <p:nvPr/>
          </p:nvCxnSpPr>
          <p:spPr>
            <a:xfrm>
              <a:off x="673100" y="4260850"/>
              <a:ext cx="4584700" cy="0"/>
            </a:xfrm>
            <a:prstGeom prst="line">
              <a:avLst/>
            </a:prstGeom>
            <a:ln w="381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8334982" y="4374204"/>
              <a:ext cx="1701800" cy="392907"/>
            </a:xfrm>
            <a:prstGeom prst="rect">
              <a:avLst/>
            </a:prstGeom>
            <a:noFill/>
          </p:spPr>
          <p:txBody>
            <a:bodyPr vert="horz" rtlCol="0">
              <a:spAutoFit/>
            </a:bodyPr>
            <a:lstStyle/>
            <a:p>
              <a:r>
                <a:rPr lang="en-US" sz="1400" dirty="0" smtClean="0">
                  <a:solidFill>
                    <a:srgbClr val="000000"/>
                  </a:solidFill>
                </a:rPr>
                <a:t>MR=D=AR=P</a:t>
              </a:r>
              <a:r>
                <a:rPr lang="en-US" sz="1400" baseline="-25000" dirty="0" smtClean="0">
                  <a:solidFill>
                    <a:srgbClr val="000000"/>
                  </a:solidFill>
                </a:rPr>
                <a:t>1</a:t>
              </a:r>
              <a:endParaRPr lang="en-US" sz="1400" baseline="-25000" dirty="0">
                <a:solidFill>
                  <a:srgbClr val="000000"/>
                </a:solidFill>
              </a:endParaRPr>
            </a:p>
          </p:txBody>
        </p:sp>
        <p:sp>
          <p:nvSpPr>
            <p:cNvPr id="33" name="TextBox 32"/>
            <p:cNvSpPr txBox="1"/>
            <p:nvPr/>
          </p:nvSpPr>
          <p:spPr>
            <a:xfrm>
              <a:off x="292100" y="4165600"/>
              <a:ext cx="533400" cy="392907"/>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e</a:t>
              </a:r>
              <a:endParaRPr lang="en-US" sz="1400" baseline="-25000">
                <a:solidFill>
                  <a:srgbClr val="000000"/>
                </a:solidFill>
              </a:endParaRPr>
            </a:p>
          </p:txBody>
        </p:sp>
      </p:grpSp>
      <p:sp>
        <p:nvSpPr>
          <p:cNvPr id="34" name="TextBox 33"/>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Practice Problems</a:t>
            </a:r>
            <a:endParaRPr lang="en-US" sz="1400" i="1" dirty="0">
              <a:latin typeface="Lucida Sans - 20"/>
            </a:endParaRPr>
          </a:p>
        </p:txBody>
      </p:sp>
    </p:spTree>
    <p:extLst>
      <p:ext uri="{BB962C8B-B14F-4D97-AF65-F5344CB8AC3E}">
        <p14:creationId xmlns:p14="http://schemas.microsoft.com/office/powerpoint/2010/main" val="34223392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1.5.2 Perfect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Competition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0" y="740833"/>
            <a:ext cx="9144000" cy="4031873"/>
          </a:xfrm>
          <a:prstGeom prst="rect">
            <a:avLst/>
          </a:prstGeom>
          <a:noFill/>
        </p:spPr>
        <p:txBody>
          <a:bodyPr vert="horz" wrap="square" rtlCol="0">
            <a:spAutoFit/>
          </a:bodyPr>
          <a:lstStyle/>
          <a:p>
            <a:r>
              <a:rPr lang="en-US" sz="2400" dirty="0" smtClean="0">
                <a:solidFill>
                  <a:srgbClr val="FF0000"/>
                </a:solidFill>
              </a:rPr>
              <a:t>Perfect </a:t>
            </a:r>
            <a:r>
              <a:rPr lang="en-US" sz="2400" dirty="0">
                <a:solidFill>
                  <a:srgbClr val="FF0000"/>
                </a:solidFill>
              </a:rPr>
              <a:t>Competition Practice Problems</a:t>
            </a:r>
          </a:p>
          <a:p>
            <a:r>
              <a:rPr lang="en-US" dirty="0" smtClean="0"/>
              <a:t>Luigi's, a typical profit-maximizing pizzeria, is operating in a perfectly competitive industry that is in long-run equilibrium.</a:t>
            </a:r>
          </a:p>
          <a:p>
            <a:pPr marL="342900" indent="-342900">
              <a:buFont typeface="+mj-lt"/>
              <a:buAutoNum type="arabicPeriod"/>
            </a:pPr>
            <a:r>
              <a:rPr lang="en-US" sz="1400" dirty="0" smtClean="0">
                <a:solidFill>
                  <a:srgbClr val="000000"/>
                </a:solidFill>
                <a:cs typeface="Arial" pitchFamily="34" charset="0"/>
              </a:rPr>
              <a:t>Draw </a:t>
            </a:r>
            <a:r>
              <a:rPr lang="en-US" sz="1400" dirty="0">
                <a:solidFill>
                  <a:srgbClr val="000000"/>
                </a:solidFill>
                <a:cs typeface="Arial" pitchFamily="34" charset="0"/>
              </a:rPr>
              <a:t>correctly labeled side-by-side graphs for the pizza market and for Luigi's and show each of the </a:t>
            </a:r>
            <a:r>
              <a:rPr lang="en-US" sz="1400" dirty="0" smtClean="0">
                <a:solidFill>
                  <a:srgbClr val="000000"/>
                </a:solidFill>
                <a:cs typeface="Arial" pitchFamily="34" charset="0"/>
              </a:rPr>
              <a:t>following.</a:t>
            </a:r>
          </a:p>
          <a:p>
            <a:pPr marL="800100" lvl="1" indent="-342900">
              <a:buFont typeface="+mj-lt"/>
              <a:buAutoNum type="alphaLcPeriod"/>
            </a:pPr>
            <a:r>
              <a:rPr lang="en-US" sz="1400" dirty="0" smtClean="0">
                <a:solidFill>
                  <a:srgbClr val="000000"/>
                </a:solidFill>
                <a:cs typeface="Arial" pitchFamily="34" charset="0"/>
              </a:rPr>
              <a:t>Price </a:t>
            </a:r>
            <a:r>
              <a:rPr lang="en-US" sz="1400" dirty="0">
                <a:solidFill>
                  <a:srgbClr val="000000"/>
                </a:solidFill>
                <a:cs typeface="Arial" pitchFamily="34" charset="0"/>
              </a:rPr>
              <a:t>and output for the </a:t>
            </a:r>
            <a:r>
              <a:rPr lang="en-US" sz="1400" dirty="0" smtClean="0">
                <a:solidFill>
                  <a:srgbClr val="000000"/>
                </a:solidFill>
                <a:cs typeface="Arial" pitchFamily="34" charset="0"/>
              </a:rPr>
              <a:t>market</a:t>
            </a:r>
          </a:p>
          <a:p>
            <a:pPr marL="800100" lvl="1" indent="-342900">
              <a:buFont typeface="+mj-lt"/>
              <a:buAutoNum type="alphaLcPeriod"/>
            </a:pPr>
            <a:r>
              <a:rPr lang="en-US" sz="1400" dirty="0" smtClean="0">
                <a:solidFill>
                  <a:srgbClr val="000000"/>
                </a:solidFill>
                <a:cs typeface="Arial" pitchFamily="34" charset="0"/>
              </a:rPr>
              <a:t>Price </a:t>
            </a:r>
            <a:r>
              <a:rPr lang="en-US" sz="1400" dirty="0">
                <a:solidFill>
                  <a:srgbClr val="000000"/>
                </a:solidFill>
                <a:cs typeface="Arial" pitchFamily="34" charset="0"/>
              </a:rPr>
              <a:t>and output for </a:t>
            </a:r>
            <a:r>
              <a:rPr lang="en-US" sz="1400" dirty="0" smtClean="0">
                <a:solidFill>
                  <a:srgbClr val="000000"/>
                </a:solidFill>
                <a:cs typeface="Arial" pitchFamily="34" charset="0"/>
              </a:rPr>
              <a:t>Luigi's</a:t>
            </a:r>
          </a:p>
          <a:p>
            <a:pPr marL="342900" indent="-342900">
              <a:buFont typeface="+mj-lt"/>
              <a:buAutoNum type="arabicPeriod"/>
            </a:pPr>
            <a:r>
              <a:rPr lang="en-US" sz="1400" dirty="0" smtClean="0">
                <a:solidFill>
                  <a:srgbClr val="000000"/>
                </a:solidFill>
                <a:cs typeface="Arial" pitchFamily="34" charset="0"/>
              </a:rPr>
              <a:t>Assume </a:t>
            </a:r>
            <a:r>
              <a:rPr lang="en-US" sz="1400" dirty="0">
                <a:solidFill>
                  <a:srgbClr val="000000"/>
                </a:solidFill>
                <a:cs typeface="Arial" pitchFamily="34" charset="0"/>
              </a:rPr>
              <a:t>that pizza is a normal good and that consumer income falls. Assume that Luigi's continues to produce. On your graphs in part (a), show the effect of the </a:t>
            </a:r>
            <a:r>
              <a:rPr lang="en-US" sz="1400" dirty="0" err="1">
                <a:solidFill>
                  <a:srgbClr val="000000"/>
                </a:solidFill>
                <a:cs typeface="Arial" pitchFamily="34" charset="0"/>
              </a:rPr>
              <a:t>derease</a:t>
            </a:r>
            <a:r>
              <a:rPr lang="en-US" sz="1400" dirty="0">
                <a:solidFill>
                  <a:srgbClr val="000000"/>
                </a:solidFill>
                <a:cs typeface="Arial" pitchFamily="34" charset="0"/>
              </a:rPr>
              <a:t> in income on each of the following in the short </a:t>
            </a:r>
            <a:r>
              <a:rPr lang="en-US" sz="1400" dirty="0" smtClean="0">
                <a:solidFill>
                  <a:srgbClr val="000000"/>
                </a:solidFill>
                <a:cs typeface="Arial" pitchFamily="34" charset="0"/>
              </a:rPr>
              <a:t>run.</a:t>
            </a:r>
          </a:p>
          <a:p>
            <a:pPr marL="800100" lvl="1" indent="-342900">
              <a:buFont typeface="+mj-lt"/>
              <a:buAutoNum type="alphaLcPeriod"/>
            </a:pPr>
            <a:r>
              <a:rPr lang="en-US" sz="1400" dirty="0" smtClean="0">
                <a:solidFill>
                  <a:srgbClr val="000000"/>
                </a:solidFill>
                <a:cs typeface="Arial" pitchFamily="34" charset="0"/>
              </a:rPr>
              <a:t>Price </a:t>
            </a:r>
            <a:r>
              <a:rPr lang="en-US" sz="1400" dirty="0">
                <a:solidFill>
                  <a:srgbClr val="000000"/>
                </a:solidFill>
                <a:cs typeface="Arial" pitchFamily="34" charset="0"/>
              </a:rPr>
              <a:t>and output for the </a:t>
            </a:r>
            <a:r>
              <a:rPr lang="en-US" sz="1400" dirty="0" smtClean="0">
                <a:solidFill>
                  <a:srgbClr val="000000"/>
                </a:solidFill>
                <a:cs typeface="Arial" pitchFamily="34" charset="0"/>
              </a:rPr>
              <a:t>industry</a:t>
            </a:r>
          </a:p>
          <a:p>
            <a:pPr marL="800100" lvl="1" indent="-342900">
              <a:buFont typeface="+mj-lt"/>
              <a:buAutoNum type="alphaLcPeriod"/>
            </a:pPr>
            <a:r>
              <a:rPr lang="en-US" sz="1400" dirty="0" smtClean="0">
                <a:solidFill>
                  <a:srgbClr val="000000"/>
                </a:solidFill>
                <a:cs typeface="Arial" pitchFamily="34" charset="0"/>
              </a:rPr>
              <a:t>Price </a:t>
            </a:r>
            <a:r>
              <a:rPr lang="en-US" sz="1400" dirty="0">
                <a:solidFill>
                  <a:srgbClr val="000000"/>
                </a:solidFill>
                <a:cs typeface="Arial" pitchFamily="34" charset="0"/>
              </a:rPr>
              <a:t>and output for Luigi's </a:t>
            </a:r>
            <a:endParaRPr lang="en-US" sz="1400" dirty="0" smtClean="0">
              <a:solidFill>
                <a:srgbClr val="000000"/>
              </a:solidFill>
              <a:cs typeface="Arial" pitchFamily="34" charset="0"/>
            </a:endParaRPr>
          </a:p>
          <a:p>
            <a:pPr marL="800100" lvl="1" indent="-342900">
              <a:buFont typeface="+mj-lt"/>
              <a:buAutoNum type="alphaLcPeriod"/>
            </a:pPr>
            <a:r>
              <a:rPr lang="en-US" sz="1400" dirty="0" smtClean="0">
                <a:solidFill>
                  <a:srgbClr val="000000"/>
                </a:solidFill>
                <a:cs typeface="Arial" pitchFamily="34" charset="0"/>
              </a:rPr>
              <a:t>Area </a:t>
            </a:r>
            <a:r>
              <a:rPr lang="en-US" sz="1400" dirty="0">
                <a:solidFill>
                  <a:srgbClr val="000000"/>
                </a:solidFill>
                <a:cs typeface="Arial" pitchFamily="34" charset="0"/>
              </a:rPr>
              <a:t>of loss or profit for </a:t>
            </a:r>
            <a:r>
              <a:rPr lang="en-US" sz="1400" dirty="0" smtClean="0">
                <a:solidFill>
                  <a:srgbClr val="000000"/>
                </a:solidFill>
                <a:cs typeface="Arial" pitchFamily="34" charset="0"/>
              </a:rPr>
              <a:t>Luigi's</a:t>
            </a:r>
          </a:p>
          <a:p>
            <a:pPr marL="342900" indent="-342900">
              <a:buFont typeface="+mj-lt"/>
              <a:buAutoNum type="arabicPeriod"/>
            </a:pPr>
            <a:r>
              <a:rPr lang="en-US" sz="1400" dirty="0" smtClean="0">
                <a:solidFill>
                  <a:srgbClr val="000000"/>
                </a:solidFill>
                <a:cs typeface="Arial" pitchFamily="34" charset="0"/>
              </a:rPr>
              <a:t>Following </a:t>
            </a:r>
            <a:r>
              <a:rPr lang="en-US" sz="1400" dirty="0">
                <a:solidFill>
                  <a:srgbClr val="000000"/>
                </a:solidFill>
                <a:cs typeface="Arial" pitchFamily="34" charset="0"/>
              </a:rPr>
              <a:t>the decrease in consumer income, what must be true for Luigi's to continue to produce in the short </a:t>
            </a:r>
            <a:r>
              <a:rPr lang="en-US" sz="1400" dirty="0" smtClean="0">
                <a:solidFill>
                  <a:srgbClr val="000000"/>
                </a:solidFill>
                <a:cs typeface="Arial" pitchFamily="34" charset="0"/>
              </a:rPr>
              <a:t>run?</a:t>
            </a:r>
          </a:p>
          <a:p>
            <a:pPr marL="342900" indent="-342900">
              <a:buFont typeface="+mj-lt"/>
              <a:buAutoNum type="arabicPeriod"/>
            </a:pPr>
            <a:r>
              <a:rPr lang="en-US" sz="1400" dirty="0" smtClean="0">
                <a:solidFill>
                  <a:srgbClr val="000000"/>
                </a:solidFill>
                <a:cs typeface="Arial" pitchFamily="34" charset="0"/>
              </a:rPr>
              <a:t>Assume </a:t>
            </a:r>
            <a:r>
              <a:rPr lang="en-US" sz="1400" dirty="0">
                <a:solidFill>
                  <a:srgbClr val="000000"/>
                </a:solidFill>
                <a:cs typeface="Arial" pitchFamily="34" charset="0"/>
              </a:rPr>
              <a:t>that the market adjusts to a new long-run equilibrium. Compare the following between the initial and the new long-run </a:t>
            </a:r>
            <a:r>
              <a:rPr lang="en-US" sz="1400" dirty="0" smtClean="0">
                <a:solidFill>
                  <a:srgbClr val="000000"/>
                </a:solidFill>
                <a:cs typeface="Arial" pitchFamily="34" charset="0"/>
              </a:rPr>
              <a:t>equilibrium.</a:t>
            </a:r>
          </a:p>
          <a:p>
            <a:pPr marL="800100" lvl="1" indent="-342900">
              <a:buFont typeface="+mj-lt"/>
              <a:buAutoNum type="alphaLcPeriod"/>
            </a:pPr>
            <a:r>
              <a:rPr lang="en-US" sz="1400" dirty="0" smtClean="0">
                <a:solidFill>
                  <a:srgbClr val="000000"/>
                </a:solidFill>
                <a:cs typeface="Arial" pitchFamily="34" charset="0"/>
              </a:rPr>
              <a:t>Price </a:t>
            </a:r>
            <a:r>
              <a:rPr lang="en-US" sz="1400" dirty="0">
                <a:solidFill>
                  <a:srgbClr val="000000"/>
                </a:solidFill>
                <a:cs typeface="Arial" pitchFamily="34" charset="0"/>
              </a:rPr>
              <a:t>in the </a:t>
            </a:r>
            <a:r>
              <a:rPr lang="en-US" sz="1400" dirty="0" smtClean="0">
                <a:solidFill>
                  <a:srgbClr val="000000"/>
                </a:solidFill>
                <a:cs typeface="Arial" pitchFamily="34" charset="0"/>
              </a:rPr>
              <a:t>industry</a:t>
            </a:r>
          </a:p>
          <a:p>
            <a:pPr marL="800100" lvl="1" indent="-342900">
              <a:buFont typeface="+mj-lt"/>
              <a:buAutoNum type="alphaLcPeriod"/>
            </a:pPr>
            <a:r>
              <a:rPr lang="en-US" sz="1400" dirty="0" smtClean="0">
                <a:solidFill>
                  <a:srgbClr val="000000"/>
                </a:solidFill>
                <a:cs typeface="Arial" pitchFamily="34" charset="0"/>
              </a:rPr>
              <a:t>Output </a:t>
            </a:r>
            <a:r>
              <a:rPr lang="en-US" sz="1400" dirty="0">
                <a:solidFill>
                  <a:srgbClr val="000000"/>
                </a:solidFill>
                <a:cs typeface="Arial" pitchFamily="34" charset="0"/>
              </a:rPr>
              <a:t>of a typical </a:t>
            </a:r>
            <a:r>
              <a:rPr lang="en-US" sz="1400" dirty="0" smtClean="0">
                <a:solidFill>
                  <a:srgbClr val="000000"/>
                </a:solidFill>
                <a:cs typeface="Arial" pitchFamily="34" charset="0"/>
              </a:rPr>
              <a:t>firm</a:t>
            </a:r>
          </a:p>
          <a:p>
            <a:pPr marL="800100" lvl="1" indent="-342900">
              <a:buFont typeface="+mj-lt"/>
              <a:buAutoNum type="alphaLcPeriod"/>
            </a:pPr>
            <a:r>
              <a:rPr lang="en-US" sz="1400" dirty="0" smtClean="0">
                <a:solidFill>
                  <a:srgbClr val="000000"/>
                </a:solidFill>
                <a:cs typeface="Arial" pitchFamily="34" charset="0"/>
              </a:rPr>
              <a:t>The </a:t>
            </a:r>
            <a:r>
              <a:rPr lang="en-US" sz="1400" dirty="0">
                <a:solidFill>
                  <a:srgbClr val="000000"/>
                </a:solidFill>
                <a:cs typeface="Arial" pitchFamily="34" charset="0"/>
              </a:rPr>
              <a:t>number of firms in the dairy </a:t>
            </a:r>
            <a:r>
              <a:rPr lang="en-US" sz="1400" dirty="0" smtClean="0">
                <a:solidFill>
                  <a:srgbClr val="000000"/>
                </a:solidFill>
                <a:cs typeface="Arial" pitchFamily="34" charset="0"/>
              </a:rPr>
              <a:t>industry</a:t>
            </a:r>
            <a:endParaRPr lang="en-US" sz="1600" dirty="0" smtClean="0"/>
          </a:p>
        </p:txBody>
      </p:sp>
      <p:sp>
        <p:nvSpPr>
          <p:cNvPr id="11" name="TextBox 10"/>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Practice Problems</a:t>
            </a:r>
            <a:endParaRPr lang="en-US" sz="1400" i="1" dirty="0">
              <a:latin typeface="Lucida Sans - 20"/>
            </a:endParaRPr>
          </a:p>
        </p:txBody>
      </p:sp>
    </p:spTree>
    <p:extLst>
      <p:ext uri="{BB962C8B-B14F-4D97-AF65-F5344CB8AC3E}">
        <p14:creationId xmlns:p14="http://schemas.microsoft.com/office/powerpoint/2010/main" val="3422339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2123658"/>
          </a:xfrm>
          <a:prstGeom prst="rect">
            <a:avLst/>
          </a:prstGeom>
          <a:noFill/>
        </p:spPr>
        <p:txBody>
          <a:bodyPr wrap="square" rtlCol="0">
            <a:spAutoFit/>
          </a:bodyPr>
          <a:lstStyle/>
          <a:p>
            <a:r>
              <a:rPr lang="en-US" sz="2400" dirty="0" smtClean="0">
                <a:solidFill>
                  <a:srgbClr val="FF0000"/>
                </a:solidFill>
              </a:rPr>
              <a:t>Perfectly Competitive Firms are “Price Takers”</a:t>
            </a:r>
          </a:p>
          <a:p>
            <a:r>
              <a:rPr lang="en-US" dirty="0" smtClean="0"/>
              <a:t>An individual firm in a perfectly competitive market has no control over the price of its own output. This is because the price is determined based on </a:t>
            </a:r>
            <a:r>
              <a:rPr lang="en-US" i="1" dirty="0" smtClean="0"/>
              <a:t>market supply</a:t>
            </a:r>
            <a:r>
              <a:rPr lang="en-US" dirty="0" smtClean="0"/>
              <a:t> and </a:t>
            </a:r>
            <a:r>
              <a:rPr lang="en-US" i="1" dirty="0" smtClean="0"/>
              <a:t>market demand. </a:t>
            </a:r>
            <a:endParaRPr lang="en-US" sz="1600" b="1" dirty="0" smtClean="0">
              <a:solidFill>
                <a:srgbClr val="2830D8"/>
              </a:solidFill>
            </a:endParaRPr>
          </a:p>
          <a:p>
            <a:r>
              <a:rPr lang="en-US" b="1" dirty="0" smtClean="0">
                <a:solidFill>
                  <a:srgbClr val="2830D8"/>
                </a:solidFill>
              </a:rPr>
              <a:t>Note  from the graph below that: </a:t>
            </a:r>
          </a:p>
          <a:p>
            <a:pPr marL="285750" indent="-285750">
              <a:buFont typeface="Arial" pitchFamily="34" charset="0"/>
              <a:buChar char="•"/>
            </a:pPr>
            <a:r>
              <a:rPr lang="en-US" dirty="0" smtClean="0">
                <a:solidFill>
                  <a:srgbClr val="2830D8"/>
                </a:solidFill>
              </a:rPr>
              <a:t>The demand seen by the firm is determined by the price in the market.</a:t>
            </a:r>
          </a:p>
          <a:p>
            <a:pPr marL="285750" indent="-285750">
              <a:buFont typeface="Arial" pitchFamily="34" charset="0"/>
              <a:buChar char="•"/>
            </a:pPr>
            <a:r>
              <a:rPr lang="en-US" dirty="0" smtClean="0">
                <a:solidFill>
                  <a:srgbClr val="2830D8"/>
                </a:solidFill>
              </a:rPr>
              <a:t>Price also determines the firm’s marginal revenue</a:t>
            </a:r>
          </a:p>
          <a:p>
            <a:pPr marL="285750" indent="-285750">
              <a:buFont typeface="Arial" pitchFamily="34" charset="0"/>
              <a:buChar char="•"/>
            </a:pPr>
            <a:r>
              <a:rPr lang="en-US" dirty="0" smtClean="0">
                <a:solidFill>
                  <a:srgbClr val="2830D8"/>
                </a:solidFill>
              </a:rPr>
              <a:t>The firm has no “price-making power” because if it raises its price, it will sell no output, and</a:t>
            </a:r>
          </a:p>
        </p:txBody>
      </p:sp>
      <p:pic>
        <p:nvPicPr>
          <p:cNvPr id="7" name="Picture 6"/>
          <p:cNvPicPr/>
          <p:nvPr/>
        </p:nvPicPr>
        <p:blipFill>
          <a:blip r:embed="rId3"/>
          <a:stretch>
            <a:fillRect/>
          </a:stretch>
        </p:blipFill>
        <p:spPr>
          <a:xfrm>
            <a:off x="0" y="2847558"/>
            <a:ext cx="5926560" cy="2753142"/>
          </a:xfrm>
          <a:prstGeom prst="rect">
            <a:avLst/>
          </a:prstGeom>
          <a:solidFill>
            <a:srgbClr val="FFFFFF"/>
          </a:solidFill>
          <a:ln>
            <a:noFill/>
            <a:prstDash/>
          </a:ln>
        </p:spPr>
      </p:pic>
      <p:sp>
        <p:nvSpPr>
          <p:cNvPr id="4" name="Rectangle 3"/>
          <p:cNvSpPr/>
          <p:nvPr/>
        </p:nvSpPr>
        <p:spPr>
          <a:xfrm>
            <a:off x="5791200" y="2781300"/>
            <a:ext cx="3352800" cy="2862322"/>
          </a:xfrm>
          <a:prstGeom prst="rect">
            <a:avLst/>
          </a:prstGeom>
        </p:spPr>
        <p:txBody>
          <a:bodyPr wrap="square">
            <a:spAutoFit/>
          </a:bodyPr>
          <a:lstStyle/>
          <a:p>
            <a:pPr marL="285750" indent="-285750">
              <a:buFont typeface="Arial" pitchFamily="34" charset="0"/>
              <a:buChar char="•"/>
            </a:pPr>
            <a:r>
              <a:rPr lang="en-US" dirty="0">
                <a:solidFill>
                  <a:srgbClr val="2830D8"/>
                </a:solidFill>
              </a:rPr>
              <a:t>if it lowers its price, it will not be able to cover its costs of production</a:t>
            </a:r>
            <a:r>
              <a:rPr lang="en-US" dirty="0" smtClean="0">
                <a:solidFill>
                  <a:srgbClr val="2830D8"/>
                </a:solidFill>
              </a:rPr>
              <a:t>.</a:t>
            </a:r>
          </a:p>
          <a:p>
            <a:pPr marL="285750" indent="-285750">
              <a:buFont typeface="Arial" pitchFamily="34" charset="0"/>
              <a:buChar char="•"/>
            </a:pPr>
            <a:r>
              <a:rPr lang="en-US" dirty="0" smtClean="0">
                <a:solidFill>
                  <a:srgbClr val="2830D8"/>
                </a:solidFill>
              </a:rPr>
              <a:t>Demand for the individual firm’s output is perfectly elastic</a:t>
            </a:r>
          </a:p>
          <a:p>
            <a:pPr marL="285750" indent="-285750">
              <a:buFont typeface="Arial" pitchFamily="34" charset="0"/>
              <a:buChar char="•"/>
            </a:pPr>
            <a:r>
              <a:rPr lang="en-US" dirty="0" smtClean="0">
                <a:solidFill>
                  <a:srgbClr val="2830D8"/>
                </a:solidFill>
              </a:rPr>
              <a:t>To maximize its profits, a firm should produce where its marginal revenue equals its marginal costs.</a:t>
            </a:r>
            <a:endParaRPr lang="en-US" dirty="0"/>
          </a:p>
        </p:txBody>
      </p:sp>
      <p:sp>
        <p:nvSpPr>
          <p:cNvPr id="9" name="TextBox 8"/>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Assumptions of Perfect Competition</a:t>
            </a:r>
            <a:endParaRPr lang="en-US" sz="1400" i="1" dirty="0">
              <a:latin typeface="Lucida Sans - 20"/>
            </a:endParaRPr>
          </a:p>
        </p:txBody>
      </p:sp>
    </p:spTree>
    <p:extLst>
      <p:ext uri="{BB962C8B-B14F-4D97-AF65-F5344CB8AC3E}">
        <p14:creationId xmlns:p14="http://schemas.microsoft.com/office/powerpoint/2010/main" val="25752173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1846659"/>
          </a:xfrm>
          <a:prstGeom prst="rect">
            <a:avLst/>
          </a:prstGeom>
          <a:noFill/>
        </p:spPr>
        <p:txBody>
          <a:bodyPr wrap="square" rtlCol="0">
            <a:spAutoFit/>
          </a:bodyPr>
          <a:lstStyle/>
          <a:p>
            <a:r>
              <a:rPr lang="en-US" sz="2400" dirty="0" smtClean="0">
                <a:solidFill>
                  <a:srgbClr val="FF0000"/>
                </a:solidFill>
              </a:rPr>
              <a:t>Profit Maximization for the Perfect Competitor</a:t>
            </a:r>
          </a:p>
          <a:p>
            <a:r>
              <a:rPr lang="en-US" dirty="0" smtClean="0"/>
              <a:t>In our previous unit we learned that, to maximize its economic profits at any given time, a firm should produce at the quantity at which its marginal revenue (MR) equals its marginal cost (MC)</a:t>
            </a:r>
          </a:p>
          <a:p>
            <a:r>
              <a:rPr lang="en-US" b="1" dirty="0" smtClean="0">
                <a:solidFill>
                  <a:srgbClr val="2830D8"/>
                </a:solidFill>
              </a:rPr>
              <a:t>In the graph below: </a:t>
            </a:r>
          </a:p>
          <a:p>
            <a:pPr marL="285750" indent="-285750">
              <a:buFont typeface="Arial" pitchFamily="34" charset="0"/>
              <a:buChar char="•"/>
            </a:pPr>
            <a:r>
              <a:rPr lang="en-US" dirty="0" smtClean="0"/>
              <a:t>The firm is facing a marginal revenue equal to </a:t>
            </a:r>
            <a:r>
              <a:rPr lang="en-US" dirty="0" err="1" smtClean="0"/>
              <a:t>Pe</a:t>
            </a:r>
            <a:r>
              <a:rPr lang="en-US" dirty="0" smtClean="0"/>
              <a:t>, determined by the market price at any given time.</a:t>
            </a:r>
          </a:p>
        </p:txBody>
      </p:sp>
      <p:pic>
        <p:nvPicPr>
          <p:cNvPr id="9" name="Picture 8"/>
          <p:cNvPicPr/>
          <p:nvPr/>
        </p:nvPicPr>
        <p:blipFill>
          <a:blip r:embed="rId3"/>
          <a:stretch>
            <a:fillRect/>
          </a:stretch>
        </p:blipFill>
        <p:spPr>
          <a:xfrm>
            <a:off x="3048000" y="2476500"/>
            <a:ext cx="6019800" cy="2999198"/>
          </a:xfrm>
          <a:prstGeom prst="rect">
            <a:avLst/>
          </a:prstGeom>
          <a:solidFill>
            <a:srgbClr val="FFFFFF"/>
          </a:solidFill>
          <a:ln>
            <a:noFill/>
            <a:prstDash/>
          </a:ln>
        </p:spPr>
      </p:pic>
      <p:sp>
        <p:nvSpPr>
          <p:cNvPr id="5" name="Rectangle 4"/>
          <p:cNvSpPr/>
          <p:nvPr/>
        </p:nvSpPr>
        <p:spPr>
          <a:xfrm>
            <a:off x="18762" y="2476500"/>
            <a:ext cx="3181638" cy="3262432"/>
          </a:xfrm>
          <a:prstGeom prst="rect">
            <a:avLst/>
          </a:prstGeom>
        </p:spPr>
        <p:txBody>
          <a:bodyPr wrap="square">
            <a:spAutoFit/>
          </a:bodyPr>
          <a:lstStyle/>
          <a:p>
            <a:pPr marL="285750" indent="-285750">
              <a:buFont typeface="Arial" pitchFamily="34" charset="0"/>
              <a:buChar char="•"/>
            </a:pPr>
            <a:r>
              <a:rPr lang="en-US" dirty="0"/>
              <a:t>The firm’s marginal </a:t>
            </a:r>
            <a:r>
              <a:rPr lang="en-US" dirty="0" smtClean="0"/>
              <a:t>cost increases steadily due to diminishing returns </a:t>
            </a:r>
            <a:r>
              <a:rPr lang="en-US" sz="1600" dirty="0" smtClean="0"/>
              <a:t>(to make more pizzas in the short-run, more cooks must be hired, but because capital is fixed the marginal product of cooks decreases as more are added)</a:t>
            </a:r>
          </a:p>
          <a:p>
            <a:pPr marL="285750" indent="-285750">
              <a:buFont typeface="Arial" pitchFamily="34" charset="0"/>
              <a:buChar char="•"/>
            </a:pPr>
            <a:r>
              <a:rPr lang="en-US" dirty="0" smtClean="0"/>
              <a:t>Based on its MC and MR, the firm will maximize its profits (or minimize its losses) by producing at </a:t>
            </a:r>
            <a:r>
              <a:rPr lang="en-US" dirty="0" err="1" smtClean="0"/>
              <a:t>Qf</a:t>
            </a:r>
            <a:endParaRPr lang="en-US" sz="2000" dirty="0"/>
          </a:p>
        </p:txBody>
      </p:sp>
      <p:sp>
        <p:nvSpPr>
          <p:cNvPr id="11" name="TextBox 10"/>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Profit Maximization in the Short-run</a:t>
            </a:r>
            <a:endParaRPr lang="en-US" sz="1400" i="1" dirty="0">
              <a:latin typeface="Lucida Sans - 20"/>
            </a:endParaRPr>
          </a:p>
        </p:txBody>
      </p:sp>
    </p:spTree>
    <p:extLst>
      <p:ext uri="{BB962C8B-B14F-4D97-AF65-F5344CB8AC3E}">
        <p14:creationId xmlns:p14="http://schemas.microsoft.com/office/powerpoint/2010/main" val="2674558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1569660"/>
          </a:xfrm>
          <a:prstGeom prst="rect">
            <a:avLst/>
          </a:prstGeom>
          <a:noFill/>
        </p:spPr>
        <p:txBody>
          <a:bodyPr wrap="square" rtlCol="0">
            <a:spAutoFit/>
          </a:bodyPr>
          <a:lstStyle/>
          <a:p>
            <a:r>
              <a:rPr lang="en-US" sz="2400" dirty="0" smtClean="0">
                <a:solidFill>
                  <a:srgbClr val="FF0000"/>
                </a:solidFill>
              </a:rPr>
              <a:t>Determining Short-run Economic Profits or Loss</a:t>
            </a:r>
          </a:p>
          <a:p>
            <a:r>
              <a:rPr lang="en-US" dirty="0" smtClean="0"/>
              <a:t>A firm will maximize its profits (or minimize its losses) by producing at the quantity where MR=MC. To determine whether a firm is actually earning profits, breaking even, or earning losses at this quantity, we must consider both the firm’s average revenue (the price) and its average total cost.</a:t>
            </a:r>
          </a:p>
        </p:txBody>
      </p:sp>
      <p:pic>
        <p:nvPicPr>
          <p:cNvPr id="10" name="Picture 9"/>
          <p:cNvPicPr/>
          <p:nvPr/>
        </p:nvPicPr>
        <p:blipFill>
          <a:blip r:embed="rId3"/>
          <a:stretch>
            <a:fillRect/>
          </a:stretch>
        </p:blipFill>
        <p:spPr>
          <a:xfrm>
            <a:off x="4617354" y="2019300"/>
            <a:ext cx="4336146" cy="3606229"/>
          </a:xfrm>
          <a:prstGeom prst="rect">
            <a:avLst/>
          </a:prstGeom>
          <a:solidFill>
            <a:srgbClr val="FFFFFF"/>
          </a:solidFill>
          <a:ln>
            <a:noFill/>
            <a:prstDash/>
          </a:ln>
        </p:spPr>
      </p:pic>
      <p:sp>
        <p:nvSpPr>
          <p:cNvPr id="4" name="TextBox 3"/>
          <p:cNvSpPr txBox="1"/>
          <p:nvPr/>
        </p:nvSpPr>
        <p:spPr>
          <a:xfrm>
            <a:off x="30846" y="2293560"/>
            <a:ext cx="4617354" cy="3693319"/>
          </a:xfrm>
          <a:prstGeom prst="rect">
            <a:avLst/>
          </a:prstGeom>
          <a:noFill/>
        </p:spPr>
        <p:txBody>
          <a:bodyPr wrap="square" rtlCol="0">
            <a:spAutoFit/>
          </a:bodyPr>
          <a:lstStyle/>
          <a:p>
            <a:r>
              <a:rPr lang="en-US" b="1" dirty="0" smtClean="0">
                <a:solidFill>
                  <a:srgbClr val="2830D8"/>
                </a:solidFill>
              </a:rPr>
              <a:t>Short-run Costs of Production: </a:t>
            </a:r>
            <a:r>
              <a:rPr lang="en-US" dirty="0" smtClean="0"/>
              <a:t>Recall from our earlier unit that a firm faces the following short-run production costs:</a:t>
            </a:r>
          </a:p>
          <a:p>
            <a:pPr marL="285750" indent="-285750">
              <a:buFont typeface="Arial" pitchFamily="34" charset="0"/>
              <a:buChar char="•"/>
            </a:pPr>
            <a:r>
              <a:rPr lang="en-US" dirty="0" smtClean="0"/>
              <a:t>Marginal Cost, which slopes upwards because of diminishing marginal returns</a:t>
            </a:r>
          </a:p>
          <a:p>
            <a:pPr marL="285750" indent="-285750">
              <a:buFont typeface="Arial" pitchFamily="34" charset="0"/>
              <a:buChar char="•"/>
            </a:pPr>
            <a:r>
              <a:rPr lang="en-US" dirty="0" smtClean="0"/>
              <a:t>Average variable cost, which is the per unit labor costs of production</a:t>
            </a:r>
          </a:p>
          <a:p>
            <a:pPr marL="285750" indent="-285750">
              <a:buFont typeface="Arial" pitchFamily="34" charset="0"/>
              <a:buChar char="•"/>
            </a:pPr>
            <a:r>
              <a:rPr lang="en-US" dirty="0" smtClean="0"/>
              <a:t>Average total cost, which is the average variable costs plus the average fixed costs (the per-unit costs of fixed capital resources)</a:t>
            </a:r>
          </a:p>
          <a:p>
            <a:pPr marL="285750" indent="-285750">
              <a:buFont typeface="Arial" pitchFamily="34" charset="0"/>
              <a:buChar char="•"/>
            </a:pPr>
            <a:r>
              <a:rPr lang="en-US" dirty="0" smtClean="0"/>
              <a:t>Recall also that MC must intersect the average cost curves at their lowest points.</a:t>
            </a:r>
          </a:p>
          <a:p>
            <a:endParaRPr lang="en-US" dirty="0"/>
          </a:p>
        </p:txBody>
      </p:sp>
      <p:sp>
        <p:nvSpPr>
          <p:cNvPr id="11" name="TextBox 10"/>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Profit Maximization in the Short-run</a:t>
            </a:r>
            <a:endParaRPr lang="en-US" sz="1400" i="1" dirty="0">
              <a:latin typeface="Lucida Sans - 20"/>
            </a:endParaRPr>
          </a:p>
        </p:txBody>
      </p:sp>
    </p:spTree>
    <p:extLst>
      <p:ext uri="{BB962C8B-B14F-4D97-AF65-F5344CB8AC3E}">
        <p14:creationId xmlns:p14="http://schemas.microsoft.com/office/powerpoint/2010/main" val="2163441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9" name="TextBox 8"/>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Assumptions of Perfect Competition</a:t>
            </a:r>
            <a:endParaRPr lang="en-US" sz="1400" i="1" dirty="0">
              <a:latin typeface="Lucida Sans - 20"/>
            </a:endParaRPr>
          </a:p>
        </p:txBody>
      </p:sp>
      <p:sp>
        <p:nvSpPr>
          <p:cNvPr id="5" name="Rectangle 4"/>
          <p:cNvSpPr/>
          <p:nvPr/>
        </p:nvSpPr>
        <p:spPr>
          <a:xfrm>
            <a:off x="2271156" y="4991100"/>
            <a:ext cx="4572000" cy="646331"/>
          </a:xfrm>
          <a:prstGeom prst="rect">
            <a:avLst/>
          </a:prstGeom>
        </p:spPr>
        <p:txBody>
          <a:bodyPr>
            <a:spAutoFit/>
          </a:bodyPr>
          <a:lstStyle/>
          <a:p>
            <a:pPr algn="ctr" fontAlgn="base"/>
            <a:r>
              <a:rPr lang="en-US" b="1" cap="all" dirty="0">
                <a:hlinkClick r:id="rId4" tooltip="Demand, Marginal Revenue and Profit Maximization for a Perfect Competitor"/>
              </a:rPr>
              <a:t>DEMAND, MARGINAL REVENUE AND PROFIT MAXIMIZATION FOR A PERFECT COMPETITOR</a:t>
            </a:r>
            <a:endParaRPr lang="en-US" b="1" cap="all" dirty="0"/>
          </a:p>
        </p:txBody>
      </p:sp>
      <p:pic>
        <p:nvPicPr>
          <p:cNvPr id="6" name="ivBLIlhag5w?version=3&amp;hl=en_US&amp;rel=0"/>
          <p:cNvPicPr>
            <a:picLocks noRot="1" noChangeAspect="1"/>
          </p:cNvPicPr>
          <p:nvPr>
            <a:videoFile r:link="rId1"/>
          </p:nvPr>
        </p:nvPicPr>
        <p:blipFill>
          <a:blip r:embed="rId5"/>
          <a:stretch>
            <a:fillRect/>
          </a:stretch>
        </p:blipFill>
        <p:spPr>
          <a:xfrm>
            <a:off x="-990" y="705672"/>
            <a:ext cx="9144990" cy="4286993"/>
          </a:xfrm>
          <a:prstGeom prst="rect">
            <a:avLst/>
          </a:prstGeom>
        </p:spPr>
      </p:pic>
    </p:spTree>
    <p:extLst>
      <p:ext uri="{BB962C8B-B14F-4D97-AF65-F5344CB8AC3E}">
        <p14:creationId xmlns:p14="http://schemas.microsoft.com/office/powerpoint/2010/main" val="1402181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1846659"/>
          </a:xfrm>
          <a:prstGeom prst="rect">
            <a:avLst/>
          </a:prstGeom>
          <a:noFill/>
        </p:spPr>
        <p:txBody>
          <a:bodyPr wrap="square" rtlCol="0">
            <a:spAutoFit/>
          </a:bodyPr>
          <a:lstStyle/>
          <a:p>
            <a:r>
              <a:rPr lang="en-US" sz="2400" dirty="0" smtClean="0">
                <a:solidFill>
                  <a:srgbClr val="FF0000"/>
                </a:solidFill>
              </a:rPr>
              <a:t>Profit Maximization in the Short-run: The Profit-earning Firm</a:t>
            </a:r>
          </a:p>
          <a:p>
            <a:r>
              <a:rPr lang="en-US" dirty="0" smtClean="0"/>
              <a:t>If, when producing at its MC=MR point, a firm in a perfectly competitive market is selling its output for a price that is greater than its average total cost, then the firm is earning economic profits. Economic profits mean the firm is covering all of its explicit and implicit costs, and is earning additional revenue beyond these as well.</a:t>
            </a:r>
          </a:p>
          <a:p>
            <a:endParaRPr lang="en-US" dirty="0"/>
          </a:p>
        </p:txBody>
      </p:sp>
      <p:pic>
        <p:nvPicPr>
          <p:cNvPr id="9" name="Picture 8"/>
          <p:cNvPicPr/>
          <p:nvPr/>
        </p:nvPicPr>
        <p:blipFill>
          <a:blip r:embed="rId3"/>
          <a:stretch>
            <a:fillRect/>
          </a:stretch>
        </p:blipFill>
        <p:spPr>
          <a:xfrm>
            <a:off x="3053236" y="2400300"/>
            <a:ext cx="6014564" cy="2956492"/>
          </a:xfrm>
          <a:prstGeom prst="rect">
            <a:avLst/>
          </a:prstGeom>
          <a:solidFill>
            <a:srgbClr val="FFFFFF"/>
          </a:solidFill>
          <a:ln>
            <a:noFill/>
            <a:prstDash/>
          </a:ln>
        </p:spPr>
      </p:pic>
      <p:sp>
        <p:nvSpPr>
          <p:cNvPr id="5" name="TextBox 4"/>
          <p:cNvSpPr txBox="1"/>
          <p:nvPr/>
        </p:nvSpPr>
        <p:spPr>
          <a:xfrm>
            <a:off x="0" y="2225576"/>
            <a:ext cx="3200400" cy="3539430"/>
          </a:xfrm>
          <a:prstGeom prst="rect">
            <a:avLst/>
          </a:prstGeom>
          <a:noFill/>
        </p:spPr>
        <p:txBody>
          <a:bodyPr wrap="square" rtlCol="0">
            <a:spAutoFit/>
          </a:bodyPr>
          <a:lstStyle/>
          <a:p>
            <a:r>
              <a:rPr lang="en-US" sz="1600" b="1" dirty="0">
                <a:solidFill>
                  <a:srgbClr val="2830D8"/>
                </a:solidFill>
              </a:rPr>
              <a:t>Study the graph, and note</a:t>
            </a:r>
            <a:r>
              <a:rPr lang="en-US" sz="1600" b="1" dirty="0" smtClean="0">
                <a:solidFill>
                  <a:srgbClr val="2830D8"/>
                </a:solidFill>
              </a:rPr>
              <a:t>:</a:t>
            </a:r>
            <a:endParaRPr lang="en-US" sz="1600" dirty="0" smtClean="0"/>
          </a:p>
          <a:p>
            <a:pPr marL="285750" indent="-285750">
              <a:buFont typeface="Arial" pitchFamily="34" charset="0"/>
              <a:buChar char="•"/>
            </a:pPr>
            <a:r>
              <a:rPr lang="en-US" sz="1600" dirty="0" smtClean="0"/>
              <a:t>The market demand is relatively high, presenting firms with a price that is greater than their ATC</a:t>
            </a:r>
          </a:p>
          <a:p>
            <a:pPr marL="285750" indent="-285750">
              <a:buFont typeface="Arial" pitchFamily="34" charset="0"/>
              <a:buChar char="•"/>
            </a:pPr>
            <a:r>
              <a:rPr lang="en-US" sz="1600" dirty="0" smtClean="0"/>
              <a:t>The firm’s economic profits is the blue area (P-ATC)</a:t>
            </a:r>
            <a:r>
              <a:rPr lang="en-US" sz="1600" dirty="0" err="1" smtClean="0"/>
              <a:t>xQ</a:t>
            </a:r>
            <a:r>
              <a:rPr lang="en-US" sz="1600" dirty="0" smtClean="0"/>
              <a:t>. </a:t>
            </a:r>
          </a:p>
          <a:p>
            <a:pPr marL="285750" indent="-285750">
              <a:buFont typeface="Arial" pitchFamily="34" charset="0"/>
              <a:buChar char="•"/>
            </a:pPr>
            <a:r>
              <a:rPr lang="en-US" sz="1600" dirty="0" smtClean="0"/>
              <a:t>The firm is maximizing its profits by producing where MR=MC.</a:t>
            </a:r>
          </a:p>
          <a:p>
            <a:pPr marL="285750" indent="-285750">
              <a:buFont typeface="Arial" pitchFamily="34" charset="0"/>
              <a:buChar char="•"/>
            </a:pPr>
            <a:r>
              <a:rPr lang="en-US" sz="1600" dirty="0" smtClean="0"/>
              <a:t>Due to the absence of entry barriers, these profits will not be sustained in the long-run, as new firms will enter the market.</a:t>
            </a:r>
          </a:p>
          <a:p>
            <a:pPr marL="285750" indent="-285750">
              <a:buFont typeface="Arial" pitchFamily="34" charset="0"/>
              <a:buChar char="•"/>
            </a:pPr>
            <a:endParaRPr lang="en-US" sz="1600" dirty="0"/>
          </a:p>
        </p:txBody>
      </p:sp>
      <p:sp>
        <p:nvSpPr>
          <p:cNvPr id="11" name="TextBox 10"/>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Profit Maximization in the Short-run</a:t>
            </a:r>
            <a:endParaRPr lang="en-US" sz="1400" i="1" dirty="0">
              <a:latin typeface="Lucida Sans - 20"/>
            </a:endParaRPr>
          </a:p>
        </p:txBody>
      </p:sp>
    </p:spTree>
    <p:extLst>
      <p:ext uri="{BB962C8B-B14F-4D97-AF65-F5344CB8AC3E}">
        <p14:creationId xmlns:p14="http://schemas.microsoft.com/office/powerpoint/2010/main" val="42336233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723900"/>
            <a:ext cx="9144000" cy="1846659"/>
          </a:xfrm>
          <a:prstGeom prst="rect">
            <a:avLst/>
          </a:prstGeom>
          <a:noFill/>
        </p:spPr>
        <p:txBody>
          <a:bodyPr wrap="square" rtlCol="0">
            <a:spAutoFit/>
          </a:bodyPr>
          <a:lstStyle/>
          <a:p>
            <a:r>
              <a:rPr lang="en-US" sz="2400" dirty="0">
                <a:solidFill>
                  <a:srgbClr val="FF0000"/>
                </a:solidFill>
              </a:rPr>
              <a:t>Profit Maximization in the Short-run: </a:t>
            </a:r>
            <a:r>
              <a:rPr lang="en-US" sz="2400" dirty="0" smtClean="0">
                <a:solidFill>
                  <a:srgbClr val="FF0000"/>
                </a:solidFill>
              </a:rPr>
              <a:t>The Loss-minimizing Firm</a:t>
            </a:r>
          </a:p>
          <a:p>
            <a:r>
              <a:rPr lang="en-US" dirty="0" smtClean="0"/>
              <a:t>If, when producing at its MC=MR point, a firm in a perfectly competitive market is selling at a price that is lower than its average total cost, the firm will be minimizing its losses, but earning no economic profit at all. The loss minimizing firm will either exit the industry in the long-run, or hope other firms exit until the supply decreases, causing the price to rise once again.</a:t>
            </a:r>
          </a:p>
          <a:p>
            <a:endParaRPr lang="en-US" dirty="0"/>
          </a:p>
        </p:txBody>
      </p:sp>
      <p:sp>
        <p:nvSpPr>
          <p:cNvPr id="5" name="TextBox 4"/>
          <p:cNvSpPr txBox="1"/>
          <p:nvPr/>
        </p:nvSpPr>
        <p:spPr>
          <a:xfrm>
            <a:off x="0" y="2247900"/>
            <a:ext cx="3200400" cy="3539430"/>
          </a:xfrm>
          <a:prstGeom prst="rect">
            <a:avLst/>
          </a:prstGeom>
          <a:noFill/>
        </p:spPr>
        <p:txBody>
          <a:bodyPr wrap="square" rtlCol="0">
            <a:spAutoFit/>
          </a:bodyPr>
          <a:lstStyle/>
          <a:p>
            <a:r>
              <a:rPr lang="en-US" sz="1600" b="1" dirty="0">
                <a:solidFill>
                  <a:srgbClr val="2830D8"/>
                </a:solidFill>
              </a:rPr>
              <a:t>Study the graph, and note</a:t>
            </a:r>
            <a:r>
              <a:rPr lang="en-US" sz="1600" b="1" dirty="0" smtClean="0">
                <a:solidFill>
                  <a:srgbClr val="2830D8"/>
                </a:solidFill>
              </a:rPr>
              <a:t>:</a:t>
            </a:r>
            <a:endParaRPr lang="en-US" sz="1600" dirty="0" smtClean="0"/>
          </a:p>
          <a:p>
            <a:pPr marL="285750" indent="-285750">
              <a:buFont typeface="Arial" pitchFamily="34" charset="0"/>
              <a:buChar char="•"/>
            </a:pPr>
            <a:r>
              <a:rPr lang="en-US" sz="1600" dirty="0" smtClean="0"/>
              <a:t>The market demand is relatively low, so the price the firm can sell its output for is below its average total cost</a:t>
            </a:r>
          </a:p>
          <a:p>
            <a:pPr marL="285750" indent="-285750">
              <a:buFont typeface="Arial" pitchFamily="34" charset="0"/>
              <a:buChar char="•"/>
            </a:pPr>
            <a:r>
              <a:rPr lang="en-US" sz="1600" dirty="0" smtClean="0"/>
              <a:t>The firm’s economic losses are the yellow area (ATC-P)</a:t>
            </a:r>
            <a:r>
              <a:rPr lang="en-US" sz="1600" dirty="0" err="1" smtClean="0"/>
              <a:t>xQ</a:t>
            </a:r>
            <a:r>
              <a:rPr lang="en-US" sz="1600" dirty="0" smtClean="0"/>
              <a:t>. </a:t>
            </a:r>
          </a:p>
          <a:p>
            <a:pPr marL="285750" indent="-285750">
              <a:buFont typeface="Arial" pitchFamily="34" charset="0"/>
              <a:buChar char="•"/>
            </a:pPr>
            <a:r>
              <a:rPr lang="en-US" sz="1600" dirty="0" smtClean="0"/>
              <a:t>The firm is minimizing its losses by producing where MR=MC.</a:t>
            </a:r>
          </a:p>
          <a:p>
            <a:pPr marL="285750" indent="-285750">
              <a:buFont typeface="Arial" pitchFamily="34" charset="0"/>
              <a:buChar char="•"/>
            </a:pPr>
            <a:r>
              <a:rPr lang="en-US" sz="1600" dirty="0" smtClean="0"/>
              <a:t>Due to the absence of entry barriers, these losses will be eliminated in the long-run as firms exit the industry to avoid further losses.</a:t>
            </a:r>
          </a:p>
        </p:txBody>
      </p:sp>
      <p:pic>
        <p:nvPicPr>
          <p:cNvPr id="10" name="Picture 9"/>
          <p:cNvPicPr/>
          <p:nvPr/>
        </p:nvPicPr>
        <p:blipFill>
          <a:blip r:embed="rId3"/>
          <a:stretch>
            <a:fillRect/>
          </a:stretch>
        </p:blipFill>
        <p:spPr>
          <a:xfrm>
            <a:off x="3048000" y="2400300"/>
            <a:ext cx="6019800" cy="3048000"/>
          </a:xfrm>
          <a:prstGeom prst="rect">
            <a:avLst/>
          </a:prstGeom>
          <a:solidFill>
            <a:srgbClr val="FFFFFF"/>
          </a:solidFill>
          <a:ln>
            <a:noFill/>
            <a:prstDash/>
          </a:ln>
        </p:spPr>
      </p:pic>
      <p:sp>
        <p:nvSpPr>
          <p:cNvPr id="11" name="TextBox 10"/>
          <p:cNvSpPr txBox="1"/>
          <p:nvPr/>
        </p:nvSpPr>
        <p:spPr>
          <a:xfrm>
            <a:off x="4724400" y="251520"/>
            <a:ext cx="3048000" cy="307777"/>
          </a:xfrm>
          <a:prstGeom prst="rect">
            <a:avLst/>
          </a:prstGeom>
          <a:noFill/>
        </p:spPr>
        <p:txBody>
          <a:bodyPr vert="horz" wrap="square" rtlCol="0">
            <a:spAutoFit/>
          </a:bodyPr>
          <a:lstStyle/>
          <a:p>
            <a:pPr algn="ctr"/>
            <a:r>
              <a:rPr lang="en-US" sz="1400" i="1" dirty="0" smtClean="0">
                <a:latin typeface="Lucida Sans - 24"/>
              </a:rPr>
              <a:t>Profit Maximization in the Short-run</a:t>
            </a:r>
            <a:endParaRPr lang="en-US" sz="1400" i="1" dirty="0">
              <a:latin typeface="Lucida Sans - 20"/>
            </a:endParaRPr>
          </a:p>
        </p:txBody>
      </p:sp>
    </p:spTree>
    <p:extLst>
      <p:ext uri="{BB962C8B-B14F-4D97-AF65-F5344CB8AC3E}">
        <p14:creationId xmlns:p14="http://schemas.microsoft.com/office/powerpoint/2010/main" val="29649518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1051</TotalTime>
  <Words>4784</Words>
  <Application>Microsoft Office PowerPoint</Application>
  <PresentationFormat>On-screen Show (16:10)</PresentationFormat>
  <Paragraphs>461</Paragraphs>
  <Slides>35</Slides>
  <Notes>0</Notes>
  <HiddenSlides>0</HiddenSlides>
  <MMClips>4</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65</cp:revision>
  <dcterms:created xsi:type="dcterms:W3CDTF">2012-04-30T21:38:20Z</dcterms:created>
  <dcterms:modified xsi:type="dcterms:W3CDTF">2012-08-03T12:06:01Z</dcterms:modified>
</cp:coreProperties>
</file>